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9" r:id="rId13"/>
    <p:sldId id="268" r:id="rId14"/>
    <p:sldId id="270" r:id="rId15"/>
    <p:sldId id="271" r:id="rId1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D3D3D"/>
    <a:srgbClr val="6D6D6D"/>
    <a:srgbClr val="F9A9AF"/>
    <a:srgbClr val="9A821E"/>
    <a:srgbClr val="816D19"/>
    <a:srgbClr val="CBAC27"/>
    <a:srgbClr val="E1C965"/>
    <a:srgbClr val="F5BA51"/>
    <a:srgbClr val="D9FB4B"/>
    <a:srgbClr val="09E1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4" d="100"/>
          <a:sy n="54" d="100"/>
        </p:scale>
        <p:origin x="-470" y="-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eg>
</file>

<file path=ppt/media/image3.jpg>
</file>

<file path=ppt/media/image4.jpeg>
</file>

<file path=ppt/media/image5.png>
</file>

<file path=ppt/media/image6.jpeg>
</file>

<file path=ppt/media/image7.jpeg>
</file>

<file path=ppt/media/image8.gif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78CDDF-2205-4EEE-84F0-8B05205CF9CA}" type="datetimeFigureOut">
              <a:rPr lang="zh-TW" altLang="en-US" smtClean="0"/>
              <a:t>2018/6/20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96AC22-6CB8-4FCC-B605-0C1438B6A38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277030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DC490E-8F65-4B93-8F3A-CE03AEE2CC95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148520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DC490E-8F65-4B93-8F3A-CE03AEE2CC95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748296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DC490E-8F65-4B93-8F3A-CE03AEE2CC95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484825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DC490E-8F65-4B93-8F3A-CE03AEE2CC95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992609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DC490E-8F65-4B93-8F3A-CE03AEE2CC95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891575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DC490E-8F65-4B93-8F3A-CE03AEE2CC95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182059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8427D-8C11-4495-90DE-E8AC1C000EDF}" type="datetimeFigureOut">
              <a:rPr lang="zh-TW" altLang="en-US" smtClean="0"/>
              <a:t>2018/6/20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D5142-8F2C-4CEC-B96F-E1F85BFD89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835777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8427D-8C11-4495-90DE-E8AC1C000EDF}" type="datetimeFigureOut">
              <a:rPr lang="zh-TW" altLang="en-US" smtClean="0"/>
              <a:t>2018/6/20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D5142-8F2C-4CEC-B96F-E1F85BFD89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25214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8427D-8C11-4495-90DE-E8AC1C000EDF}" type="datetimeFigureOut">
              <a:rPr lang="zh-TW" altLang="en-US" smtClean="0"/>
              <a:t>2018/6/20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D5142-8F2C-4CEC-B96F-E1F85BFD89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391644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34143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Slide">
    <p:bg>
      <p:bgPr>
        <a:solidFill>
          <a:srgbClr val="3244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57186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8427D-8C11-4495-90DE-E8AC1C000EDF}" type="datetimeFigureOut">
              <a:rPr lang="zh-TW" altLang="en-US" smtClean="0"/>
              <a:t>2018/6/20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D5142-8F2C-4CEC-B96F-E1F85BFD89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47472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8427D-8C11-4495-90DE-E8AC1C000EDF}" type="datetimeFigureOut">
              <a:rPr lang="zh-TW" altLang="en-US" smtClean="0"/>
              <a:t>2018/6/20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D5142-8F2C-4CEC-B96F-E1F85BFD89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223578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8427D-8C11-4495-90DE-E8AC1C000EDF}" type="datetimeFigureOut">
              <a:rPr lang="zh-TW" altLang="en-US" smtClean="0"/>
              <a:t>2018/6/20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D5142-8F2C-4CEC-B96F-E1F85BFD89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755406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8427D-8C11-4495-90DE-E8AC1C000EDF}" type="datetimeFigureOut">
              <a:rPr lang="zh-TW" altLang="en-US" smtClean="0"/>
              <a:t>2018/6/20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D5142-8F2C-4CEC-B96F-E1F85BFD89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133503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8427D-8C11-4495-90DE-E8AC1C000EDF}" type="datetimeFigureOut">
              <a:rPr lang="zh-TW" altLang="en-US" smtClean="0"/>
              <a:t>2018/6/20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D5142-8F2C-4CEC-B96F-E1F85BFD89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193367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8427D-8C11-4495-90DE-E8AC1C000EDF}" type="datetimeFigureOut">
              <a:rPr lang="zh-TW" altLang="en-US" smtClean="0"/>
              <a:t>2018/6/20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D5142-8F2C-4CEC-B96F-E1F85BFD89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54116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8427D-8C11-4495-90DE-E8AC1C000EDF}" type="datetimeFigureOut">
              <a:rPr lang="zh-TW" altLang="en-US" smtClean="0"/>
              <a:t>2018/6/20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D5142-8F2C-4CEC-B96F-E1F85BFD89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92877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8427D-8C11-4495-90DE-E8AC1C000EDF}" type="datetimeFigureOut">
              <a:rPr lang="zh-TW" altLang="en-US" smtClean="0"/>
              <a:t>2018/6/20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D5142-8F2C-4CEC-B96F-E1F85BFD89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42622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88427D-8C11-4495-90DE-E8AC1C000EDF}" type="datetimeFigureOut">
              <a:rPr lang="zh-TW" altLang="en-US" smtClean="0"/>
              <a:t>2018/6/20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BD5142-8F2C-4CEC-B96F-E1F85BFD89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336620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7"/>
            <a:ext cx="12192000" cy="685710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1587" y="447"/>
            <a:ext cx="12190413" cy="6857107"/>
          </a:xfrm>
          <a:prstGeom prst="rect">
            <a:avLst/>
          </a:prstGeom>
          <a:solidFill>
            <a:srgbClr val="1A1E21">
              <a:alpha val="6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 dirty="0">
              <a:solidFill>
                <a:srgbClr val="2CBD94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3048397" y="2774264"/>
            <a:ext cx="6095206" cy="74889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kumimoji="1" lang="zh-TW" altLang="en-US" sz="4267" dirty="0">
                <a:solidFill>
                  <a:srgbClr val="2CBD94"/>
                </a:solidFill>
              </a:rPr>
              <a:t>憂鬱傾向</a:t>
            </a:r>
            <a:r>
              <a:rPr kumimoji="1" lang="zh-TW" altLang="en-US" sz="4267" dirty="0">
                <a:solidFill>
                  <a:srgbClr val="FFFFFF"/>
                </a:solidFill>
              </a:rPr>
              <a:t> 與 </a:t>
            </a:r>
            <a:r>
              <a:rPr kumimoji="1" lang="zh-TW" altLang="en-US" sz="4267" dirty="0">
                <a:solidFill>
                  <a:srgbClr val="2CBD94"/>
                </a:solidFill>
              </a:rPr>
              <a:t>字詞分析</a:t>
            </a:r>
            <a:endParaRPr kumimoji="1" lang="en-US" altLang="zh-CN" sz="4267" dirty="0">
              <a:solidFill>
                <a:srgbClr val="2CBD94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1022637" y="3531248"/>
            <a:ext cx="10146726" cy="5846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zh-TW" altLang="en-US" sz="3200" dirty="0">
                <a:solidFill>
                  <a:srgbClr val="FFFFFF"/>
                </a:solidFill>
              </a:rPr>
              <a:t>以自殺與非自殺死亡的亞洲作家為例</a:t>
            </a:r>
            <a:endParaRPr kumimoji="1" lang="en-US" altLang="zh-CN" sz="3200" dirty="0">
              <a:solidFill>
                <a:srgbClr val="FFFFFF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4734278" y="5120051"/>
            <a:ext cx="2723468" cy="64624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endParaRPr kumimoji="1" lang="en-US" altLang="zh-TW" dirty="0">
              <a:solidFill>
                <a:srgbClr val="FFFFFF"/>
              </a:solidFill>
            </a:endParaRPr>
          </a:p>
          <a:p>
            <a:pPr algn="ctr"/>
            <a:r>
              <a:rPr kumimoji="1" lang="zh-TW" altLang="en-US" dirty="0">
                <a:solidFill>
                  <a:srgbClr val="FFFFFF"/>
                </a:solidFill>
              </a:rPr>
              <a:t>梁振寧、林育萱、薛雅玫</a:t>
            </a:r>
            <a:endParaRPr kumimoji="1" lang="en-US" altLang="zh-TW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3826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794" y="447"/>
            <a:ext cx="12190413" cy="881754"/>
          </a:xfrm>
          <a:prstGeom prst="rect">
            <a:avLst/>
          </a:prstGeom>
          <a:solidFill>
            <a:srgbClr val="1A1E2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2" name="矩形 1"/>
          <p:cNvSpPr/>
          <p:nvPr/>
        </p:nvSpPr>
        <p:spPr>
          <a:xfrm flipV="1">
            <a:off x="7733201" y="831234"/>
            <a:ext cx="893629" cy="60951"/>
          </a:xfrm>
          <a:prstGeom prst="rect">
            <a:avLst/>
          </a:prstGeom>
          <a:solidFill>
            <a:srgbClr val="2CBD9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33" b="1" dirty="0">
              <a:solidFill>
                <a:srgbClr val="1A1E21"/>
              </a:solidFill>
            </a:endParaRPr>
          </a:p>
        </p:txBody>
      </p:sp>
      <p:sp>
        <p:nvSpPr>
          <p:cNvPr id="3" name="文本框 15"/>
          <p:cNvSpPr txBox="1"/>
          <p:nvPr/>
        </p:nvSpPr>
        <p:spPr>
          <a:xfrm>
            <a:off x="4874398" y="42217"/>
            <a:ext cx="101328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zh-TW" dirty="0">
                <a:solidFill>
                  <a:schemeClr val="bg1">
                    <a:lumMod val="65000"/>
                  </a:schemeClr>
                </a:solidFill>
              </a:rPr>
              <a:t>OUTLINE</a:t>
            </a: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>
                    <a:lumMod val="65000"/>
                  </a:schemeClr>
                </a:solidFill>
              </a:rPr>
              <a:t>大綱</a:t>
            </a:r>
            <a:endParaRPr kumimoji="1" lang="zh-CN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文本框 8"/>
          <p:cNvSpPr txBox="1"/>
          <p:nvPr/>
        </p:nvSpPr>
        <p:spPr>
          <a:xfrm>
            <a:off x="6426400" y="49285"/>
            <a:ext cx="64624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>
                    <a:lumMod val="65000"/>
                  </a:schemeClr>
                </a:solidFill>
              </a:rPr>
              <a:t>理論</a:t>
            </a:r>
            <a:endParaRPr kumimoji="1"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>
                    <a:lumMod val="65000"/>
                  </a:schemeClr>
                </a:solidFill>
              </a:rPr>
              <a:t>發想</a:t>
            </a:r>
            <a:endParaRPr kumimoji="1" lang="zh-CN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文本框 9"/>
          <p:cNvSpPr txBox="1"/>
          <p:nvPr/>
        </p:nvSpPr>
        <p:spPr>
          <a:xfrm>
            <a:off x="7856893" y="64213"/>
            <a:ext cx="64624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/>
                </a:solidFill>
              </a:rPr>
              <a:t>文本</a:t>
            </a:r>
            <a:endParaRPr kumimoji="1" lang="en-US" altLang="zh-TW" dirty="0">
              <a:solidFill>
                <a:schemeClr val="bg1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/>
                </a:solidFill>
              </a:rPr>
              <a:t>字典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7" name="文本框 11"/>
          <p:cNvSpPr txBox="1"/>
          <p:nvPr/>
        </p:nvSpPr>
        <p:spPr>
          <a:xfrm>
            <a:off x="9287384" y="49284"/>
            <a:ext cx="64624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rgbClr val="A6A6A6"/>
                </a:solidFill>
              </a:rPr>
              <a:t>結果</a:t>
            </a:r>
            <a:endParaRPr kumimoji="1" lang="en-US" altLang="zh-TW" dirty="0">
              <a:solidFill>
                <a:srgbClr val="A6A6A6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rgbClr val="A6A6A6"/>
                </a:solidFill>
              </a:rPr>
              <a:t>討論</a:t>
            </a:r>
            <a:endParaRPr kumimoji="1" lang="zh-CN" altLang="en-US" dirty="0">
              <a:solidFill>
                <a:srgbClr val="A6A6A6"/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15631" y="3603346"/>
            <a:ext cx="12190413" cy="6095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grpSp>
        <p:nvGrpSpPr>
          <p:cNvPr id="23" name="组 6"/>
          <p:cNvGrpSpPr/>
          <p:nvPr/>
        </p:nvGrpSpPr>
        <p:grpSpPr>
          <a:xfrm>
            <a:off x="1031249" y="1467753"/>
            <a:ext cx="2407961" cy="2246416"/>
            <a:chOff x="1031383" y="1467497"/>
            <a:chExt cx="2408275" cy="2246709"/>
          </a:xfrm>
        </p:grpSpPr>
        <p:sp>
          <p:nvSpPr>
            <p:cNvPr id="24" name="椭圆 29"/>
            <p:cNvSpPr/>
            <p:nvPr/>
          </p:nvSpPr>
          <p:spPr>
            <a:xfrm>
              <a:off x="1309942" y="3492533"/>
              <a:ext cx="221673" cy="22167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3200">
                <a:solidFill>
                  <a:schemeClr val="bg1"/>
                </a:solidFill>
              </a:endParaRPr>
            </a:p>
          </p:txBody>
        </p:sp>
        <p:grpSp>
          <p:nvGrpSpPr>
            <p:cNvPr id="25" name="组 3"/>
            <p:cNvGrpSpPr/>
            <p:nvPr/>
          </p:nvGrpSpPr>
          <p:grpSpPr>
            <a:xfrm>
              <a:off x="1031383" y="1467497"/>
              <a:ext cx="2408275" cy="1254010"/>
              <a:chOff x="1031383" y="1467497"/>
              <a:chExt cx="2408275" cy="1254010"/>
            </a:xfrm>
          </p:grpSpPr>
          <p:sp>
            <p:nvSpPr>
              <p:cNvPr id="28" name="文本框 8"/>
              <p:cNvSpPr txBox="1"/>
              <p:nvPr/>
            </p:nvSpPr>
            <p:spPr>
              <a:xfrm>
                <a:off x="1031383" y="1829147"/>
                <a:ext cx="2408275" cy="8923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609524">
                  <a:lnSpc>
                    <a:spcPct val="130000"/>
                  </a:lnSpc>
                </a:pPr>
                <a:r>
                  <a:rPr lang="zh-CN" altLang="en-US" sz="1333" dirty="0">
                    <a:solidFill>
                      <a:schemeClr val="bg1"/>
                    </a:solidFill>
                    <a:latin typeface="微软雅黑" charset="0"/>
                    <a:ea typeface="微软雅黑" charset="0"/>
                  </a:rPr>
                  <a:t>顶部“开始”面板中可以对字体、字号、颜色、行距等进行修改。</a:t>
                </a:r>
              </a:p>
            </p:txBody>
          </p:sp>
          <p:sp>
            <p:nvSpPr>
              <p:cNvPr id="29" name="矩形 28"/>
              <p:cNvSpPr/>
              <p:nvPr/>
            </p:nvSpPr>
            <p:spPr>
              <a:xfrm>
                <a:off x="1031383" y="1467497"/>
                <a:ext cx="2095445" cy="37965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1867" b="1" dirty="0">
                    <a:solidFill>
                      <a:schemeClr val="bg1"/>
                    </a:solidFill>
                    <a:latin typeface="Century Gothic"/>
                    <a:ea typeface="微软雅黑" charset="0"/>
                  </a:rPr>
                  <a:t>点击此处添加标题</a:t>
                </a:r>
              </a:p>
            </p:txBody>
          </p:sp>
        </p:grpSp>
      </p:grpSp>
      <p:sp>
        <p:nvSpPr>
          <p:cNvPr id="31" name="椭圆 30"/>
          <p:cNvSpPr/>
          <p:nvPr/>
        </p:nvSpPr>
        <p:spPr>
          <a:xfrm>
            <a:off x="3869195" y="3492525"/>
            <a:ext cx="221644" cy="221644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chemeClr val="bg1"/>
              </a:solidFill>
            </a:endParaRPr>
          </a:p>
        </p:txBody>
      </p:sp>
      <p:sp>
        <p:nvSpPr>
          <p:cNvPr id="32" name="任意形状 40"/>
          <p:cNvSpPr/>
          <p:nvPr/>
        </p:nvSpPr>
        <p:spPr>
          <a:xfrm>
            <a:off x="2588773" y="4063646"/>
            <a:ext cx="7344858" cy="2337154"/>
          </a:xfrm>
          <a:custGeom>
            <a:avLst/>
            <a:gdLst>
              <a:gd name="connsiteX0" fmla="*/ 0 w 1953435"/>
              <a:gd name="connsiteY0" fmla="*/ 1361359 h 1361359"/>
              <a:gd name="connsiteX1" fmla="*/ 1953435 w 1953435"/>
              <a:gd name="connsiteY1" fmla="*/ 1361359 h 1361359"/>
              <a:gd name="connsiteX2" fmla="*/ 1953435 w 1953435"/>
              <a:gd name="connsiteY2" fmla="*/ 145918 h 1361359"/>
              <a:gd name="connsiteX3" fmla="*/ 472409 w 1953435"/>
              <a:gd name="connsiteY3" fmla="*/ 145918 h 1361359"/>
              <a:gd name="connsiteX4" fmla="*/ 376106 w 1953435"/>
              <a:gd name="connsiteY4" fmla="*/ 0 h 1361359"/>
              <a:gd name="connsiteX5" fmla="*/ 279802 w 1953435"/>
              <a:gd name="connsiteY5" fmla="*/ 145918 h 1361359"/>
              <a:gd name="connsiteX6" fmla="*/ 0 w 1953435"/>
              <a:gd name="connsiteY6" fmla="*/ 145918 h 1361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53435" h="1361359">
                <a:moveTo>
                  <a:pt x="0" y="1361359"/>
                </a:moveTo>
                <a:lnTo>
                  <a:pt x="1953435" y="1361359"/>
                </a:lnTo>
                <a:lnTo>
                  <a:pt x="1953435" y="145918"/>
                </a:lnTo>
                <a:lnTo>
                  <a:pt x="472409" y="145918"/>
                </a:lnTo>
                <a:lnTo>
                  <a:pt x="376106" y="0"/>
                </a:lnTo>
                <a:lnTo>
                  <a:pt x="279802" y="145918"/>
                </a:lnTo>
                <a:lnTo>
                  <a:pt x="0" y="145918"/>
                </a:lnTo>
                <a:close/>
              </a:path>
            </a:pathLst>
          </a:cu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AutoNum type="arabicPeriod"/>
            </a:pPr>
            <a:r>
              <a:rPr kumimoji="1" lang="zh-TW" altLang="en-US" sz="2000" dirty="0" smtClean="0">
                <a:solidFill>
                  <a:schemeClr val="bg1"/>
                </a:solidFill>
              </a:rPr>
              <a:t>人稱代名詞：我、你、他、她、自己、自身、本人</a:t>
            </a:r>
            <a:endParaRPr kumimoji="1" lang="en-US" altLang="zh-TW" sz="2000" dirty="0" smtClean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kumimoji="1" lang="zh-TW" altLang="en-US" sz="2000" dirty="0">
                <a:solidFill>
                  <a:schemeClr val="bg1"/>
                </a:solidFill>
              </a:rPr>
              <a:t>朋友詞：</a:t>
            </a:r>
            <a:r>
              <a:rPr kumimoji="1" lang="zh-TW" altLang="en-US" sz="2000" dirty="0" smtClean="0">
                <a:solidFill>
                  <a:schemeClr val="bg1"/>
                </a:solidFill>
              </a:rPr>
              <a:t>父母、朋友、友誼、同伴、同事、伴侶</a:t>
            </a:r>
            <a:r>
              <a:rPr kumimoji="1" lang="en-US" altLang="zh-TW" sz="2000" dirty="0" smtClean="0">
                <a:solidFill>
                  <a:schemeClr val="bg1"/>
                </a:solidFill>
              </a:rPr>
              <a:t>…</a:t>
            </a:r>
          </a:p>
          <a:p>
            <a:pPr marL="457200" indent="-457200">
              <a:buAutoNum type="arabicPeriod"/>
            </a:pPr>
            <a:r>
              <a:rPr kumimoji="1" lang="zh-TW" altLang="en-US" sz="2000" dirty="0">
                <a:solidFill>
                  <a:schemeClr val="bg1"/>
                </a:solidFill>
              </a:rPr>
              <a:t>認知歷程詞：</a:t>
            </a:r>
            <a:r>
              <a:rPr kumimoji="1" lang="zh-TW" altLang="en-US" sz="2000" dirty="0" smtClean="0">
                <a:solidFill>
                  <a:schemeClr val="bg1"/>
                </a:solidFill>
              </a:rPr>
              <a:t>因為、所以、因此、如果、由於</a:t>
            </a:r>
            <a:r>
              <a:rPr kumimoji="1" lang="en-US" altLang="zh-TW" sz="2000" dirty="0" smtClean="0">
                <a:solidFill>
                  <a:schemeClr val="bg1"/>
                </a:solidFill>
              </a:rPr>
              <a:t>…</a:t>
            </a:r>
          </a:p>
          <a:p>
            <a:pPr marL="457200" indent="-457200">
              <a:buAutoNum type="arabicPeriod"/>
            </a:pPr>
            <a:r>
              <a:rPr kumimoji="1" lang="zh-TW" altLang="en-US" sz="2000" dirty="0">
                <a:solidFill>
                  <a:schemeClr val="bg1"/>
                </a:solidFill>
              </a:rPr>
              <a:t>正面情緒詞：</a:t>
            </a:r>
            <a:r>
              <a:rPr kumimoji="1" lang="zh-TW" altLang="en-US" sz="2000" dirty="0" smtClean="0">
                <a:solidFill>
                  <a:schemeClr val="bg1"/>
                </a:solidFill>
              </a:rPr>
              <a:t>歡喜、開心、高興、喜孜孜、愉悅、喜悅</a:t>
            </a:r>
            <a:r>
              <a:rPr kumimoji="1" lang="en-US" altLang="zh-TW" sz="2000" dirty="0" smtClean="0">
                <a:solidFill>
                  <a:schemeClr val="bg1"/>
                </a:solidFill>
              </a:rPr>
              <a:t>…</a:t>
            </a:r>
          </a:p>
          <a:p>
            <a:pPr marL="457200" indent="-457200">
              <a:buAutoNum type="arabicPeriod"/>
            </a:pPr>
            <a:r>
              <a:rPr kumimoji="1" lang="zh-TW" altLang="en-US" sz="2000" dirty="0">
                <a:solidFill>
                  <a:schemeClr val="bg1"/>
                </a:solidFill>
              </a:rPr>
              <a:t>負面情緒詞：</a:t>
            </a:r>
            <a:r>
              <a:rPr kumimoji="1" lang="zh-TW" altLang="en-US" sz="2000" dirty="0" smtClean="0">
                <a:solidFill>
                  <a:schemeClr val="bg1"/>
                </a:solidFill>
              </a:rPr>
              <a:t>倒楣、殘忍、無情、激怒、諷刺、批評</a:t>
            </a:r>
            <a:r>
              <a:rPr kumimoji="1" lang="en-US" altLang="zh-TW" sz="2000" dirty="0" smtClean="0">
                <a:solidFill>
                  <a:schemeClr val="bg1"/>
                </a:solidFill>
              </a:rPr>
              <a:t>…</a:t>
            </a:r>
            <a:endParaRPr kumimoji="1" lang="zh-CN" altLang="en-US" sz="2000" dirty="0">
              <a:solidFill>
                <a:schemeClr val="bg1"/>
              </a:solidFill>
            </a:endParaRPr>
          </a:p>
        </p:txBody>
      </p:sp>
      <p:cxnSp>
        <p:nvCxnSpPr>
          <p:cNvPr id="35" name="直线连接符 74"/>
          <p:cNvCxnSpPr>
            <a:stCxn id="31" idx="4"/>
            <a:endCxn id="32" idx="4"/>
          </p:cNvCxnSpPr>
          <p:nvPr/>
        </p:nvCxnSpPr>
        <p:spPr>
          <a:xfrm>
            <a:off x="3980017" y="3714169"/>
            <a:ext cx="22903" cy="349477"/>
          </a:xfrm>
          <a:prstGeom prst="line">
            <a:avLst/>
          </a:prstGeom>
          <a:ln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grpSp>
        <p:nvGrpSpPr>
          <p:cNvPr id="36" name="组 5"/>
          <p:cNvGrpSpPr/>
          <p:nvPr/>
        </p:nvGrpSpPr>
        <p:grpSpPr>
          <a:xfrm>
            <a:off x="6099257" y="1467753"/>
            <a:ext cx="2095172" cy="2246416"/>
            <a:chOff x="6100051" y="1467497"/>
            <a:chExt cx="2095445" cy="2246709"/>
          </a:xfrm>
        </p:grpSpPr>
        <p:sp>
          <p:nvSpPr>
            <p:cNvPr id="37" name="椭圆 31"/>
            <p:cNvSpPr/>
            <p:nvPr/>
          </p:nvSpPr>
          <p:spPr>
            <a:xfrm>
              <a:off x="6429454" y="3492533"/>
              <a:ext cx="221673" cy="221673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3200">
                <a:solidFill>
                  <a:schemeClr val="bg1"/>
                </a:solidFill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>
              <a:off x="6100051" y="1467497"/>
              <a:ext cx="2095445" cy="37965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867" b="1" dirty="0">
                  <a:solidFill>
                    <a:schemeClr val="bg1"/>
                  </a:solidFill>
                  <a:latin typeface="Century Gothic"/>
                  <a:ea typeface="微软雅黑" charset="0"/>
                </a:rPr>
                <a:t>点击此处添加标题</a:t>
              </a:r>
            </a:p>
          </p:txBody>
        </p:sp>
      </p:grpSp>
      <p:sp>
        <p:nvSpPr>
          <p:cNvPr id="44" name="椭圆 32"/>
          <p:cNvSpPr/>
          <p:nvPr/>
        </p:nvSpPr>
        <p:spPr>
          <a:xfrm>
            <a:off x="8988040" y="3492525"/>
            <a:ext cx="221644" cy="22164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chemeClr val="bg1"/>
              </a:solidFill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1611258" y="3137619"/>
            <a:ext cx="1139908" cy="3796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867" b="1" dirty="0">
                <a:latin typeface="Century Gothic"/>
                <a:ea typeface="微软雅黑" charset="0"/>
              </a:rPr>
              <a:t>收集文本</a:t>
            </a:r>
            <a:endParaRPr lang="zh-CN" altLang="en-US" sz="1867" b="1" dirty="0">
              <a:latin typeface="Century Gothic"/>
              <a:ea typeface="微软雅黑" charset="0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4165039" y="3137619"/>
            <a:ext cx="901092" cy="3796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867" b="1" dirty="0">
                <a:latin typeface="Century Gothic"/>
                <a:ea typeface="微软雅黑" charset="0"/>
              </a:rPr>
              <a:t>建字典</a:t>
            </a:r>
            <a:endParaRPr lang="zh-CN" altLang="en-US" sz="1867" b="1" dirty="0">
              <a:latin typeface="Century Gothic"/>
              <a:ea typeface="微软雅黑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065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 animBg="1"/>
      <p:bldP spid="5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794" y="447"/>
            <a:ext cx="12190413" cy="881754"/>
          </a:xfrm>
          <a:prstGeom prst="rect">
            <a:avLst/>
          </a:prstGeom>
          <a:solidFill>
            <a:srgbClr val="1A1E2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4" name="文本框 15"/>
          <p:cNvSpPr txBox="1"/>
          <p:nvPr/>
        </p:nvSpPr>
        <p:spPr>
          <a:xfrm>
            <a:off x="4874398" y="42217"/>
            <a:ext cx="101328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zh-TW" dirty="0">
                <a:solidFill>
                  <a:schemeClr val="bg1">
                    <a:lumMod val="65000"/>
                  </a:schemeClr>
                </a:solidFill>
              </a:rPr>
              <a:t>OUTLINE</a:t>
            </a: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>
                    <a:lumMod val="65000"/>
                  </a:schemeClr>
                </a:solidFill>
              </a:rPr>
              <a:t>大綱</a:t>
            </a:r>
            <a:endParaRPr kumimoji="1" lang="zh-CN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文本框 8"/>
          <p:cNvSpPr txBox="1"/>
          <p:nvPr/>
        </p:nvSpPr>
        <p:spPr>
          <a:xfrm>
            <a:off x="6426400" y="49285"/>
            <a:ext cx="64624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>
                    <a:lumMod val="65000"/>
                  </a:schemeClr>
                </a:solidFill>
              </a:rPr>
              <a:t>理論</a:t>
            </a:r>
            <a:endParaRPr kumimoji="1"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>
                    <a:lumMod val="65000"/>
                  </a:schemeClr>
                </a:solidFill>
              </a:rPr>
              <a:t>發想</a:t>
            </a:r>
            <a:endParaRPr kumimoji="1" lang="zh-CN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6" name="文本框 9"/>
          <p:cNvSpPr txBox="1"/>
          <p:nvPr/>
        </p:nvSpPr>
        <p:spPr>
          <a:xfrm>
            <a:off x="7856893" y="64213"/>
            <a:ext cx="64624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/>
                </a:solidFill>
              </a:rPr>
              <a:t>文本</a:t>
            </a:r>
            <a:endParaRPr kumimoji="1" lang="en-US" altLang="zh-TW" dirty="0">
              <a:solidFill>
                <a:schemeClr val="bg1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/>
                </a:solidFill>
              </a:rPr>
              <a:t>字典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7" name="文本框 11"/>
          <p:cNvSpPr txBox="1"/>
          <p:nvPr/>
        </p:nvSpPr>
        <p:spPr>
          <a:xfrm>
            <a:off x="9287384" y="49284"/>
            <a:ext cx="64624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rgbClr val="A6A6A6"/>
                </a:solidFill>
              </a:rPr>
              <a:t>結果</a:t>
            </a:r>
            <a:endParaRPr kumimoji="1" lang="en-US" altLang="zh-TW" dirty="0">
              <a:solidFill>
                <a:srgbClr val="A6A6A6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rgbClr val="A6A6A6"/>
                </a:solidFill>
              </a:rPr>
              <a:t>討論</a:t>
            </a:r>
            <a:endParaRPr kumimoji="1" lang="zh-CN" altLang="en-US" dirty="0">
              <a:solidFill>
                <a:srgbClr val="A6A6A6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15631" y="3603346"/>
            <a:ext cx="12190413" cy="6095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grpSp>
        <p:nvGrpSpPr>
          <p:cNvPr id="9" name="组 6"/>
          <p:cNvGrpSpPr/>
          <p:nvPr/>
        </p:nvGrpSpPr>
        <p:grpSpPr>
          <a:xfrm>
            <a:off x="1031249" y="1481821"/>
            <a:ext cx="2407961" cy="2246416"/>
            <a:chOff x="1031383" y="1467497"/>
            <a:chExt cx="2408275" cy="2246709"/>
          </a:xfrm>
        </p:grpSpPr>
        <p:sp>
          <p:nvSpPr>
            <p:cNvPr id="10" name="椭圆 29"/>
            <p:cNvSpPr/>
            <p:nvPr/>
          </p:nvSpPr>
          <p:spPr>
            <a:xfrm>
              <a:off x="1309942" y="3492533"/>
              <a:ext cx="221673" cy="22167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3200">
                <a:solidFill>
                  <a:schemeClr val="bg1"/>
                </a:solidFill>
              </a:endParaRPr>
            </a:p>
          </p:txBody>
        </p:sp>
        <p:grpSp>
          <p:nvGrpSpPr>
            <p:cNvPr id="11" name="组 3"/>
            <p:cNvGrpSpPr/>
            <p:nvPr/>
          </p:nvGrpSpPr>
          <p:grpSpPr>
            <a:xfrm>
              <a:off x="1031383" y="1467497"/>
              <a:ext cx="2408275" cy="1254010"/>
              <a:chOff x="1031383" y="1467497"/>
              <a:chExt cx="2408275" cy="1254010"/>
            </a:xfrm>
          </p:grpSpPr>
          <p:sp>
            <p:nvSpPr>
              <p:cNvPr id="12" name="文本框 8"/>
              <p:cNvSpPr txBox="1"/>
              <p:nvPr/>
            </p:nvSpPr>
            <p:spPr>
              <a:xfrm>
                <a:off x="1031383" y="1829147"/>
                <a:ext cx="2408275" cy="8923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609524">
                  <a:lnSpc>
                    <a:spcPct val="130000"/>
                  </a:lnSpc>
                </a:pPr>
                <a:r>
                  <a:rPr lang="zh-CN" altLang="en-US" sz="1333" dirty="0">
                    <a:solidFill>
                      <a:schemeClr val="bg1"/>
                    </a:solidFill>
                    <a:latin typeface="微软雅黑" charset="0"/>
                    <a:ea typeface="微软雅黑" charset="0"/>
                  </a:rPr>
                  <a:t>顶部“开始”面板中可以对字体、字号、颜色、行距等进行修改。</a:t>
                </a: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1031383" y="1467497"/>
                <a:ext cx="2095445" cy="37965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1867" b="1" dirty="0">
                    <a:solidFill>
                      <a:schemeClr val="bg1"/>
                    </a:solidFill>
                    <a:latin typeface="Century Gothic"/>
                    <a:ea typeface="微软雅黑" charset="0"/>
                  </a:rPr>
                  <a:t>点击此处添加标题</a:t>
                </a:r>
              </a:p>
            </p:txBody>
          </p:sp>
        </p:grpSp>
      </p:grpSp>
      <p:sp>
        <p:nvSpPr>
          <p:cNvPr id="14" name="椭圆 30"/>
          <p:cNvSpPr/>
          <p:nvPr/>
        </p:nvSpPr>
        <p:spPr>
          <a:xfrm>
            <a:off x="3869195" y="3506593"/>
            <a:ext cx="221644" cy="221644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chemeClr val="bg1"/>
              </a:solidFill>
            </a:endParaRPr>
          </a:p>
        </p:txBody>
      </p:sp>
      <p:sp>
        <p:nvSpPr>
          <p:cNvPr id="19" name="椭圆 32"/>
          <p:cNvSpPr/>
          <p:nvPr/>
        </p:nvSpPr>
        <p:spPr>
          <a:xfrm>
            <a:off x="8988040" y="3492525"/>
            <a:ext cx="221644" cy="221644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chemeClr val="bg1"/>
              </a:solidFill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1611258" y="3137619"/>
            <a:ext cx="1139908" cy="3796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867" b="1" dirty="0">
                <a:latin typeface="Century Gothic"/>
                <a:ea typeface="微软雅黑" charset="0"/>
              </a:rPr>
              <a:t>收集文本</a:t>
            </a:r>
            <a:endParaRPr lang="zh-CN" altLang="en-US" sz="1867" b="1" dirty="0">
              <a:latin typeface="Century Gothic"/>
              <a:ea typeface="微软雅黑" charset="0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4165039" y="3137619"/>
            <a:ext cx="901092" cy="3796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867" b="1" dirty="0">
                <a:latin typeface="Century Gothic"/>
                <a:ea typeface="微软雅黑" charset="0"/>
              </a:rPr>
              <a:t>建字典</a:t>
            </a:r>
            <a:endParaRPr lang="zh-CN" altLang="en-US" sz="1867" b="1" dirty="0">
              <a:latin typeface="Century Gothic"/>
              <a:ea typeface="微软雅黑" charset="0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6749523" y="3137921"/>
            <a:ext cx="1140056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867" b="1" dirty="0">
                <a:latin typeface="Century Gothic"/>
                <a:ea typeface="微软雅黑" charset="0"/>
              </a:rPr>
              <a:t>程式分析</a:t>
            </a:r>
            <a:endParaRPr lang="zh-CN" altLang="en-US" sz="1867" b="1" dirty="0">
              <a:latin typeface="Century Gothic"/>
              <a:ea typeface="微软雅黑" charset="0"/>
            </a:endParaRPr>
          </a:p>
        </p:txBody>
      </p:sp>
      <p:sp>
        <p:nvSpPr>
          <p:cNvPr id="23" name="椭圆 30"/>
          <p:cNvSpPr/>
          <p:nvPr/>
        </p:nvSpPr>
        <p:spPr>
          <a:xfrm>
            <a:off x="6539439" y="3506593"/>
            <a:ext cx="221644" cy="221644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chemeClr val="bg1"/>
              </a:solidFill>
            </a:endParaRPr>
          </a:p>
        </p:txBody>
      </p:sp>
      <p:sp>
        <p:nvSpPr>
          <p:cNvPr id="24" name="矩形 23"/>
          <p:cNvSpPr/>
          <p:nvPr/>
        </p:nvSpPr>
        <p:spPr>
          <a:xfrm flipV="1">
            <a:off x="7740553" y="821249"/>
            <a:ext cx="893629" cy="60951"/>
          </a:xfrm>
          <a:prstGeom prst="rect">
            <a:avLst/>
          </a:prstGeom>
          <a:solidFill>
            <a:srgbClr val="2CBD9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33" b="1" dirty="0">
              <a:solidFill>
                <a:srgbClr val="1A1E21"/>
              </a:solidFill>
            </a:endParaRPr>
          </a:p>
        </p:txBody>
      </p:sp>
      <p:cxnSp>
        <p:nvCxnSpPr>
          <p:cNvPr id="26" name="直线连接符 74"/>
          <p:cNvCxnSpPr/>
          <p:nvPr/>
        </p:nvCxnSpPr>
        <p:spPr>
          <a:xfrm>
            <a:off x="6650261" y="3206279"/>
            <a:ext cx="22903" cy="349477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30" name="矩形圖說文字 29"/>
          <p:cNvSpPr/>
          <p:nvPr/>
        </p:nvSpPr>
        <p:spPr>
          <a:xfrm>
            <a:off x="5682316" y="1083212"/>
            <a:ext cx="3360274" cy="1899140"/>
          </a:xfrm>
          <a:prstGeom prst="wedgeRectCallou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/>
              <a:t>簡單講程式的內容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68770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21" grpId="0"/>
      <p:bldP spid="22" grpId="0"/>
      <p:bldP spid="2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" y="447"/>
            <a:ext cx="12191207" cy="8325793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794" y="447"/>
            <a:ext cx="12190413" cy="881754"/>
          </a:xfrm>
          <a:prstGeom prst="rect">
            <a:avLst/>
          </a:prstGeom>
          <a:solidFill>
            <a:srgbClr val="1A1E2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3" name="文本框 15"/>
          <p:cNvSpPr txBox="1"/>
          <p:nvPr/>
        </p:nvSpPr>
        <p:spPr>
          <a:xfrm>
            <a:off x="4874398" y="42217"/>
            <a:ext cx="101328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zh-TW" dirty="0">
                <a:solidFill>
                  <a:schemeClr val="bg1">
                    <a:lumMod val="65000"/>
                  </a:schemeClr>
                </a:solidFill>
              </a:rPr>
              <a:t>OUTLINE</a:t>
            </a: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>
                    <a:lumMod val="65000"/>
                  </a:schemeClr>
                </a:solidFill>
              </a:rPr>
              <a:t>大綱</a:t>
            </a:r>
            <a:endParaRPr kumimoji="1" lang="zh-CN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文本框 8"/>
          <p:cNvSpPr txBox="1"/>
          <p:nvPr/>
        </p:nvSpPr>
        <p:spPr>
          <a:xfrm>
            <a:off x="6426400" y="49285"/>
            <a:ext cx="64624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>
                    <a:lumMod val="65000"/>
                  </a:schemeClr>
                </a:solidFill>
              </a:rPr>
              <a:t>理論</a:t>
            </a:r>
            <a:endParaRPr kumimoji="1"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>
                    <a:lumMod val="65000"/>
                  </a:schemeClr>
                </a:solidFill>
              </a:rPr>
              <a:t>發想</a:t>
            </a:r>
            <a:endParaRPr kumimoji="1" lang="zh-CN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文本框 9"/>
          <p:cNvSpPr txBox="1"/>
          <p:nvPr/>
        </p:nvSpPr>
        <p:spPr>
          <a:xfrm>
            <a:off x="7856893" y="64213"/>
            <a:ext cx="64624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/>
                </a:solidFill>
              </a:rPr>
              <a:t>文本</a:t>
            </a:r>
            <a:endParaRPr kumimoji="1" lang="en-US" altLang="zh-TW" dirty="0">
              <a:solidFill>
                <a:schemeClr val="bg1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/>
                </a:solidFill>
              </a:rPr>
              <a:t>字典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9" name="文本框 11"/>
          <p:cNvSpPr txBox="1"/>
          <p:nvPr/>
        </p:nvSpPr>
        <p:spPr>
          <a:xfrm>
            <a:off x="9287384" y="49284"/>
            <a:ext cx="64624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rgbClr val="A6A6A6"/>
                </a:solidFill>
              </a:rPr>
              <a:t>結果</a:t>
            </a:r>
            <a:endParaRPr kumimoji="1" lang="en-US" altLang="zh-TW" dirty="0">
              <a:solidFill>
                <a:srgbClr val="A6A6A6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rgbClr val="A6A6A6"/>
                </a:solidFill>
              </a:rPr>
              <a:t>討論</a:t>
            </a:r>
            <a:endParaRPr kumimoji="1" lang="zh-CN" altLang="en-US" dirty="0">
              <a:solidFill>
                <a:srgbClr val="A6A6A6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0" y="765620"/>
            <a:ext cx="12191207" cy="6026321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矩形 12"/>
          <p:cNvSpPr/>
          <p:nvPr/>
        </p:nvSpPr>
        <p:spPr>
          <a:xfrm>
            <a:off x="1111348" y="1519311"/>
            <a:ext cx="9214338" cy="5064369"/>
          </a:xfrm>
          <a:prstGeom prst="rect">
            <a:avLst/>
          </a:prstGeom>
          <a:solidFill>
            <a:srgbClr val="BCBCBC">
              <a:alpha val="40000"/>
            </a:srgb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dirty="0" smtClean="0"/>
              <a:t>這裡可以放</a:t>
            </a:r>
            <a:r>
              <a:rPr lang="en-US" altLang="zh-TW" sz="4000" dirty="0" smtClean="0"/>
              <a:t>code</a:t>
            </a:r>
          </a:p>
        </p:txBody>
      </p:sp>
      <p:sp>
        <p:nvSpPr>
          <p:cNvPr id="14" name="矩形 13"/>
          <p:cNvSpPr/>
          <p:nvPr/>
        </p:nvSpPr>
        <p:spPr>
          <a:xfrm flipV="1">
            <a:off x="7750250" y="821249"/>
            <a:ext cx="893629" cy="60951"/>
          </a:xfrm>
          <a:prstGeom prst="rect">
            <a:avLst/>
          </a:prstGeom>
          <a:solidFill>
            <a:srgbClr val="2CBD9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33" b="1" dirty="0">
              <a:solidFill>
                <a:srgbClr val="1A1E2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3438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794" y="447"/>
            <a:ext cx="12190413" cy="881754"/>
          </a:xfrm>
          <a:prstGeom prst="rect">
            <a:avLst/>
          </a:prstGeom>
          <a:solidFill>
            <a:srgbClr val="1A1E2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3" name="文本框 15"/>
          <p:cNvSpPr txBox="1"/>
          <p:nvPr/>
        </p:nvSpPr>
        <p:spPr>
          <a:xfrm>
            <a:off x="4874398" y="42217"/>
            <a:ext cx="101328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zh-TW" dirty="0">
                <a:solidFill>
                  <a:schemeClr val="bg1">
                    <a:lumMod val="65000"/>
                  </a:schemeClr>
                </a:solidFill>
              </a:rPr>
              <a:t>OUTLINE</a:t>
            </a: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>
                    <a:lumMod val="65000"/>
                  </a:schemeClr>
                </a:solidFill>
              </a:rPr>
              <a:t>大綱</a:t>
            </a:r>
            <a:endParaRPr kumimoji="1" lang="zh-CN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文本框 8"/>
          <p:cNvSpPr txBox="1"/>
          <p:nvPr/>
        </p:nvSpPr>
        <p:spPr>
          <a:xfrm>
            <a:off x="6426400" y="49285"/>
            <a:ext cx="64624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>
                    <a:lumMod val="65000"/>
                  </a:schemeClr>
                </a:solidFill>
              </a:rPr>
              <a:t>理論</a:t>
            </a:r>
            <a:endParaRPr kumimoji="1"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>
                    <a:lumMod val="65000"/>
                  </a:schemeClr>
                </a:solidFill>
              </a:rPr>
              <a:t>發想</a:t>
            </a:r>
            <a:endParaRPr kumimoji="1" lang="zh-CN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文本框 9"/>
          <p:cNvSpPr txBox="1"/>
          <p:nvPr/>
        </p:nvSpPr>
        <p:spPr>
          <a:xfrm>
            <a:off x="7856893" y="64213"/>
            <a:ext cx="64624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/>
                </a:solidFill>
              </a:rPr>
              <a:t>文本</a:t>
            </a:r>
            <a:endParaRPr kumimoji="1" lang="en-US" altLang="zh-TW" dirty="0">
              <a:solidFill>
                <a:schemeClr val="bg1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/>
                </a:solidFill>
              </a:rPr>
              <a:t>字典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6" name="文本框 11"/>
          <p:cNvSpPr txBox="1"/>
          <p:nvPr/>
        </p:nvSpPr>
        <p:spPr>
          <a:xfrm>
            <a:off x="9287384" y="49284"/>
            <a:ext cx="64624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rgbClr val="A6A6A6"/>
                </a:solidFill>
              </a:rPr>
              <a:t>結果</a:t>
            </a:r>
            <a:endParaRPr kumimoji="1" lang="en-US" altLang="zh-TW" dirty="0">
              <a:solidFill>
                <a:srgbClr val="A6A6A6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rgbClr val="A6A6A6"/>
                </a:solidFill>
              </a:rPr>
              <a:t>討論</a:t>
            </a:r>
            <a:endParaRPr kumimoji="1" lang="zh-CN" altLang="en-US" dirty="0">
              <a:solidFill>
                <a:srgbClr val="A6A6A6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15631" y="3603346"/>
            <a:ext cx="12190413" cy="6095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grpSp>
        <p:nvGrpSpPr>
          <p:cNvPr id="8" name="组 6"/>
          <p:cNvGrpSpPr/>
          <p:nvPr/>
        </p:nvGrpSpPr>
        <p:grpSpPr>
          <a:xfrm>
            <a:off x="1031249" y="1481821"/>
            <a:ext cx="2407961" cy="2246416"/>
            <a:chOff x="1031383" y="1467497"/>
            <a:chExt cx="2408275" cy="2246709"/>
          </a:xfrm>
        </p:grpSpPr>
        <p:sp>
          <p:nvSpPr>
            <p:cNvPr id="9" name="椭圆 29"/>
            <p:cNvSpPr/>
            <p:nvPr/>
          </p:nvSpPr>
          <p:spPr>
            <a:xfrm>
              <a:off x="1309942" y="3492533"/>
              <a:ext cx="221673" cy="22167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3200">
                <a:solidFill>
                  <a:schemeClr val="bg1"/>
                </a:solidFill>
              </a:endParaRPr>
            </a:p>
          </p:txBody>
        </p:sp>
        <p:grpSp>
          <p:nvGrpSpPr>
            <p:cNvPr id="10" name="组 3"/>
            <p:cNvGrpSpPr/>
            <p:nvPr/>
          </p:nvGrpSpPr>
          <p:grpSpPr>
            <a:xfrm>
              <a:off x="1031383" y="1467497"/>
              <a:ext cx="2408275" cy="1254010"/>
              <a:chOff x="1031383" y="1467497"/>
              <a:chExt cx="2408275" cy="1254010"/>
            </a:xfrm>
          </p:grpSpPr>
          <p:sp>
            <p:nvSpPr>
              <p:cNvPr id="11" name="文本框 8"/>
              <p:cNvSpPr txBox="1"/>
              <p:nvPr/>
            </p:nvSpPr>
            <p:spPr>
              <a:xfrm>
                <a:off x="1031383" y="1829147"/>
                <a:ext cx="2408275" cy="8923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609524">
                  <a:lnSpc>
                    <a:spcPct val="130000"/>
                  </a:lnSpc>
                </a:pPr>
                <a:r>
                  <a:rPr lang="zh-CN" altLang="en-US" sz="1333" dirty="0">
                    <a:solidFill>
                      <a:schemeClr val="bg1"/>
                    </a:solidFill>
                    <a:latin typeface="微软雅黑" charset="0"/>
                    <a:ea typeface="微软雅黑" charset="0"/>
                  </a:rPr>
                  <a:t>顶部“开始”面板中可以对字体、字号、颜色、行距等进行修改。</a:t>
                </a:r>
              </a:p>
            </p:txBody>
          </p:sp>
          <p:sp>
            <p:nvSpPr>
              <p:cNvPr id="12" name="矩形 11"/>
              <p:cNvSpPr/>
              <p:nvPr/>
            </p:nvSpPr>
            <p:spPr>
              <a:xfrm>
                <a:off x="1031383" y="1467497"/>
                <a:ext cx="2095445" cy="37965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1867" b="1" dirty="0">
                    <a:solidFill>
                      <a:schemeClr val="bg1"/>
                    </a:solidFill>
                    <a:latin typeface="Century Gothic"/>
                    <a:ea typeface="微软雅黑" charset="0"/>
                  </a:rPr>
                  <a:t>点击此处添加标题</a:t>
                </a:r>
              </a:p>
            </p:txBody>
          </p:sp>
        </p:grpSp>
      </p:grpSp>
      <p:sp>
        <p:nvSpPr>
          <p:cNvPr id="13" name="椭圆 30"/>
          <p:cNvSpPr/>
          <p:nvPr/>
        </p:nvSpPr>
        <p:spPr>
          <a:xfrm>
            <a:off x="3869195" y="3506593"/>
            <a:ext cx="221644" cy="221644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chemeClr val="bg1"/>
              </a:solidFill>
            </a:endParaRPr>
          </a:p>
        </p:txBody>
      </p:sp>
      <p:sp>
        <p:nvSpPr>
          <p:cNvPr id="14" name="椭圆 32"/>
          <p:cNvSpPr/>
          <p:nvPr/>
        </p:nvSpPr>
        <p:spPr>
          <a:xfrm>
            <a:off x="8988040" y="3492525"/>
            <a:ext cx="221644" cy="221644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rgbClr val="FF0000"/>
              </a:solidFill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611258" y="3137619"/>
            <a:ext cx="1139908" cy="3796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867" b="1" dirty="0">
                <a:latin typeface="Century Gothic"/>
                <a:ea typeface="微软雅黑" charset="0"/>
              </a:rPr>
              <a:t>收集文本</a:t>
            </a:r>
            <a:endParaRPr lang="zh-CN" altLang="en-US" sz="1867" b="1" dirty="0">
              <a:latin typeface="Century Gothic"/>
              <a:ea typeface="微软雅黑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4165039" y="3137619"/>
            <a:ext cx="901092" cy="3796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867" b="1" dirty="0">
                <a:latin typeface="Century Gothic"/>
                <a:ea typeface="微软雅黑" charset="0"/>
              </a:rPr>
              <a:t>建字典</a:t>
            </a:r>
            <a:endParaRPr lang="zh-CN" altLang="en-US" sz="1867" b="1" dirty="0">
              <a:latin typeface="Century Gothic"/>
              <a:ea typeface="微软雅黑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6749523" y="3137921"/>
            <a:ext cx="1140056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867" b="1" dirty="0">
                <a:latin typeface="Century Gothic"/>
                <a:ea typeface="微软雅黑" charset="0"/>
              </a:rPr>
              <a:t>程式分析</a:t>
            </a:r>
            <a:endParaRPr lang="zh-CN" altLang="en-US" sz="1867" b="1" dirty="0">
              <a:latin typeface="Century Gothic"/>
              <a:ea typeface="微软雅黑" charset="0"/>
            </a:endParaRPr>
          </a:p>
        </p:txBody>
      </p:sp>
      <p:sp>
        <p:nvSpPr>
          <p:cNvPr id="18" name="矩形 17"/>
          <p:cNvSpPr/>
          <p:nvPr/>
        </p:nvSpPr>
        <p:spPr>
          <a:xfrm flipV="1">
            <a:off x="7740553" y="821249"/>
            <a:ext cx="893629" cy="60951"/>
          </a:xfrm>
          <a:prstGeom prst="rect">
            <a:avLst/>
          </a:prstGeom>
          <a:solidFill>
            <a:srgbClr val="2CBD9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33" b="1" dirty="0">
              <a:solidFill>
                <a:srgbClr val="1A1E21"/>
              </a:solidFill>
            </a:endParaRPr>
          </a:p>
        </p:txBody>
      </p:sp>
      <p:sp>
        <p:nvSpPr>
          <p:cNvPr id="21" name="椭圆 30"/>
          <p:cNvSpPr/>
          <p:nvPr/>
        </p:nvSpPr>
        <p:spPr>
          <a:xfrm>
            <a:off x="6539439" y="3506593"/>
            <a:ext cx="221644" cy="221644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chemeClr val="bg1"/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9363603" y="3137921"/>
            <a:ext cx="1140056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867" b="1" dirty="0">
                <a:latin typeface="Century Gothic"/>
                <a:ea typeface="微软雅黑" charset="0"/>
              </a:rPr>
              <a:t>結果討論</a:t>
            </a:r>
            <a:endParaRPr lang="zh-CN" altLang="en-US" sz="1867" b="1" dirty="0">
              <a:latin typeface="Century Gothic"/>
              <a:ea typeface="微软雅黑" charset="0"/>
            </a:endParaRPr>
          </a:p>
        </p:txBody>
      </p:sp>
      <p:cxnSp>
        <p:nvCxnSpPr>
          <p:cNvPr id="24" name="直线连接符 74"/>
          <p:cNvCxnSpPr/>
          <p:nvPr/>
        </p:nvCxnSpPr>
        <p:spPr>
          <a:xfrm>
            <a:off x="9098862" y="3714169"/>
            <a:ext cx="22903" cy="34947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8" name="任意形状 40"/>
          <p:cNvSpPr/>
          <p:nvPr/>
        </p:nvSpPr>
        <p:spPr>
          <a:xfrm flipH="1">
            <a:off x="5771535" y="3965168"/>
            <a:ext cx="4142579" cy="2477833"/>
          </a:xfrm>
          <a:custGeom>
            <a:avLst/>
            <a:gdLst>
              <a:gd name="connsiteX0" fmla="*/ 0 w 1953435"/>
              <a:gd name="connsiteY0" fmla="*/ 1361359 h 1361359"/>
              <a:gd name="connsiteX1" fmla="*/ 1953435 w 1953435"/>
              <a:gd name="connsiteY1" fmla="*/ 1361359 h 1361359"/>
              <a:gd name="connsiteX2" fmla="*/ 1953435 w 1953435"/>
              <a:gd name="connsiteY2" fmla="*/ 145918 h 1361359"/>
              <a:gd name="connsiteX3" fmla="*/ 472409 w 1953435"/>
              <a:gd name="connsiteY3" fmla="*/ 145918 h 1361359"/>
              <a:gd name="connsiteX4" fmla="*/ 376106 w 1953435"/>
              <a:gd name="connsiteY4" fmla="*/ 0 h 1361359"/>
              <a:gd name="connsiteX5" fmla="*/ 279802 w 1953435"/>
              <a:gd name="connsiteY5" fmla="*/ 145918 h 1361359"/>
              <a:gd name="connsiteX6" fmla="*/ 0 w 1953435"/>
              <a:gd name="connsiteY6" fmla="*/ 145918 h 1361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53435" h="1361359">
                <a:moveTo>
                  <a:pt x="0" y="1361359"/>
                </a:moveTo>
                <a:lnTo>
                  <a:pt x="1953435" y="1361359"/>
                </a:lnTo>
                <a:lnTo>
                  <a:pt x="1953435" y="145918"/>
                </a:lnTo>
                <a:lnTo>
                  <a:pt x="472409" y="145918"/>
                </a:lnTo>
                <a:lnTo>
                  <a:pt x="376106" y="0"/>
                </a:lnTo>
                <a:lnTo>
                  <a:pt x="279802" y="145918"/>
                </a:lnTo>
                <a:lnTo>
                  <a:pt x="0" y="145918"/>
                </a:lnTo>
                <a:close/>
              </a:path>
            </a:pathLst>
          </a:cu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zh-TW" altLang="en-US" sz="2000" dirty="0">
                <a:solidFill>
                  <a:schemeClr val="bg1"/>
                </a:solidFill>
              </a:rPr>
              <a:t>和理論</a:t>
            </a:r>
            <a:r>
              <a:rPr kumimoji="1" lang="zh-TW" altLang="en-US" sz="2000" dirty="0" smtClean="0">
                <a:solidFill>
                  <a:schemeClr val="bg1"/>
                </a:solidFill>
              </a:rPr>
              <a:t>相同</a:t>
            </a:r>
            <a:endParaRPr kumimoji="1" lang="en-US" altLang="zh-TW" sz="2000" dirty="0" smtClean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kumimoji="1" lang="en-US" altLang="zh-TW" sz="2000" dirty="0" smtClean="0">
                <a:solidFill>
                  <a:schemeClr val="bg1"/>
                </a:solidFill>
              </a:rPr>
              <a:t>“</a:t>
            </a:r>
            <a:r>
              <a:rPr kumimoji="1" lang="zh-TW" altLang="en-US" sz="2000" dirty="0" smtClean="0">
                <a:solidFill>
                  <a:schemeClr val="bg1"/>
                </a:solidFill>
              </a:rPr>
              <a:t>我</a:t>
            </a:r>
            <a:r>
              <a:rPr kumimoji="1" lang="en-US" altLang="zh-TW" sz="2000" dirty="0" smtClean="0">
                <a:solidFill>
                  <a:schemeClr val="bg1"/>
                </a:solidFill>
              </a:rPr>
              <a:t>”</a:t>
            </a:r>
            <a:r>
              <a:rPr kumimoji="1" lang="zh-TW" altLang="en-US" sz="2000" dirty="0" smtClean="0">
                <a:solidFill>
                  <a:schemeClr val="bg1"/>
                </a:solidFill>
              </a:rPr>
              <a:t> 出現的頻率在自殺作家的文章中頻率較高</a:t>
            </a:r>
            <a:endParaRPr kumimoji="1" lang="en-US" altLang="zh-TW" sz="2000" dirty="0" smtClean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kumimoji="1" lang="en-US" altLang="zh-TW" sz="2000" dirty="0" smtClean="0">
                <a:solidFill>
                  <a:schemeClr val="tx1"/>
                </a:solidFill>
              </a:rPr>
              <a:t>“</a:t>
            </a:r>
            <a:r>
              <a:rPr kumimoji="1" lang="zh-TW" altLang="en-US" sz="2000" dirty="0" smtClean="0">
                <a:solidFill>
                  <a:schemeClr val="tx1"/>
                </a:solidFill>
              </a:rPr>
              <a:t>你我他</a:t>
            </a:r>
            <a:r>
              <a:rPr kumimoji="1" lang="en-US" altLang="zh-TW" sz="2000" dirty="0" smtClean="0">
                <a:solidFill>
                  <a:schemeClr val="tx1"/>
                </a:solidFill>
              </a:rPr>
              <a:t>”</a:t>
            </a:r>
            <a:r>
              <a:rPr kumimoji="1" lang="zh-TW" altLang="en-US" sz="2000" dirty="0" smtClean="0">
                <a:solidFill>
                  <a:schemeClr val="tx1"/>
                </a:solidFill>
              </a:rPr>
              <a:t>三者出現頻率在自殺作家中差別比較大</a:t>
            </a:r>
            <a:endParaRPr kumimoji="1" lang="en-US" altLang="zh-CN" sz="2000" dirty="0" smtClean="0">
              <a:solidFill>
                <a:schemeClr val="tx1"/>
              </a:solidFill>
            </a:endParaRPr>
          </a:p>
        </p:txBody>
      </p:sp>
      <p:sp>
        <p:nvSpPr>
          <p:cNvPr id="32" name="任意形状 37"/>
          <p:cNvSpPr/>
          <p:nvPr/>
        </p:nvSpPr>
        <p:spPr>
          <a:xfrm flipH="1" flipV="1">
            <a:off x="5752019" y="1041421"/>
            <a:ext cx="4162095" cy="2110979"/>
          </a:xfrm>
          <a:custGeom>
            <a:avLst/>
            <a:gdLst>
              <a:gd name="connsiteX0" fmla="*/ 0 w 1953435"/>
              <a:gd name="connsiteY0" fmla="*/ 1361359 h 1361359"/>
              <a:gd name="connsiteX1" fmla="*/ 1953435 w 1953435"/>
              <a:gd name="connsiteY1" fmla="*/ 1361359 h 1361359"/>
              <a:gd name="connsiteX2" fmla="*/ 1953435 w 1953435"/>
              <a:gd name="connsiteY2" fmla="*/ 145918 h 1361359"/>
              <a:gd name="connsiteX3" fmla="*/ 472409 w 1953435"/>
              <a:gd name="connsiteY3" fmla="*/ 145918 h 1361359"/>
              <a:gd name="connsiteX4" fmla="*/ 376106 w 1953435"/>
              <a:gd name="connsiteY4" fmla="*/ 0 h 1361359"/>
              <a:gd name="connsiteX5" fmla="*/ 279802 w 1953435"/>
              <a:gd name="connsiteY5" fmla="*/ 145918 h 1361359"/>
              <a:gd name="connsiteX6" fmla="*/ 0 w 1953435"/>
              <a:gd name="connsiteY6" fmla="*/ 145918 h 1361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53435" h="1361359">
                <a:moveTo>
                  <a:pt x="0" y="1361359"/>
                </a:moveTo>
                <a:lnTo>
                  <a:pt x="1953435" y="1361359"/>
                </a:lnTo>
                <a:lnTo>
                  <a:pt x="1953435" y="145918"/>
                </a:lnTo>
                <a:lnTo>
                  <a:pt x="472409" y="145918"/>
                </a:lnTo>
                <a:lnTo>
                  <a:pt x="376106" y="0"/>
                </a:lnTo>
                <a:lnTo>
                  <a:pt x="279802" y="145918"/>
                </a:lnTo>
                <a:lnTo>
                  <a:pt x="0" y="145918"/>
                </a:lnTo>
                <a:close/>
              </a:path>
            </a:pathLst>
          </a:cu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kumimoji="1" lang="zh-CN" altLang="en-US" sz="2000" dirty="0">
              <a:solidFill>
                <a:schemeClr val="bg1"/>
              </a:solidFill>
            </a:endParaRPr>
          </a:p>
        </p:txBody>
      </p:sp>
      <p:cxnSp>
        <p:nvCxnSpPr>
          <p:cNvPr id="34" name="直线连接符 74"/>
          <p:cNvCxnSpPr/>
          <p:nvPr/>
        </p:nvCxnSpPr>
        <p:spPr>
          <a:xfrm>
            <a:off x="9112929" y="3136411"/>
            <a:ext cx="0" cy="349477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36" name="文字方塊 35"/>
          <p:cNvSpPr txBox="1"/>
          <p:nvPr/>
        </p:nvSpPr>
        <p:spPr>
          <a:xfrm>
            <a:off x="5887685" y="1364566"/>
            <a:ext cx="3321999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 smtClean="0">
                <a:solidFill>
                  <a:schemeClr val="bg1"/>
                </a:solidFill>
              </a:rPr>
              <a:t>和理論相違</a:t>
            </a:r>
            <a:endParaRPr lang="en-US" altLang="zh-TW" sz="2000" dirty="0" smtClean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kumimoji="1" lang="zh-TW" altLang="en-US" sz="2000" dirty="0" smtClean="0">
                <a:solidFill>
                  <a:schemeClr val="bg1"/>
                </a:solidFill>
              </a:rPr>
              <a:t>各種</a:t>
            </a:r>
            <a:r>
              <a:rPr kumimoji="1" lang="zh-TW" altLang="en-US" sz="2000" dirty="0">
                <a:solidFill>
                  <a:schemeClr val="bg1"/>
                </a:solidFill>
              </a:rPr>
              <a:t>詞頻都是自殺作家比較高</a:t>
            </a:r>
            <a:endParaRPr kumimoji="1" lang="en-US" altLang="zh-TW" sz="2000" dirty="0">
              <a:solidFill>
                <a:schemeClr val="bg1"/>
              </a:solidFill>
            </a:endParaRPr>
          </a:p>
          <a:p>
            <a:endParaRPr lang="en-US" altLang="zh-TW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3498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6" grpId="0"/>
      <p:bldP spid="17" grpId="0"/>
      <p:bldP spid="21" grpId="0" animBg="1"/>
      <p:bldP spid="22" grpId="0"/>
      <p:bldP spid="2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" y="447"/>
            <a:ext cx="12191207" cy="8325793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794" y="447"/>
            <a:ext cx="12190413" cy="881754"/>
          </a:xfrm>
          <a:prstGeom prst="rect">
            <a:avLst/>
          </a:prstGeom>
          <a:solidFill>
            <a:srgbClr val="1A1E2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3" name="文本框 15"/>
          <p:cNvSpPr txBox="1"/>
          <p:nvPr/>
        </p:nvSpPr>
        <p:spPr>
          <a:xfrm>
            <a:off x="4874398" y="42217"/>
            <a:ext cx="101328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zh-TW" dirty="0">
                <a:solidFill>
                  <a:schemeClr val="bg1">
                    <a:lumMod val="65000"/>
                  </a:schemeClr>
                </a:solidFill>
              </a:rPr>
              <a:t>OUTLINE</a:t>
            </a: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>
                    <a:lumMod val="65000"/>
                  </a:schemeClr>
                </a:solidFill>
              </a:rPr>
              <a:t>大綱</a:t>
            </a:r>
            <a:endParaRPr kumimoji="1" lang="zh-CN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文本框 8"/>
          <p:cNvSpPr txBox="1"/>
          <p:nvPr/>
        </p:nvSpPr>
        <p:spPr>
          <a:xfrm>
            <a:off x="6426400" y="49285"/>
            <a:ext cx="64624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>
                    <a:lumMod val="65000"/>
                  </a:schemeClr>
                </a:solidFill>
              </a:rPr>
              <a:t>理論</a:t>
            </a:r>
            <a:endParaRPr kumimoji="1"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>
                    <a:lumMod val="65000"/>
                  </a:schemeClr>
                </a:solidFill>
              </a:rPr>
              <a:t>發想</a:t>
            </a:r>
            <a:endParaRPr kumimoji="1" lang="zh-CN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文本框 9"/>
          <p:cNvSpPr txBox="1"/>
          <p:nvPr/>
        </p:nvSpPr>
        <p:spPr>
          <a:xfrm>
            <a:off x="7856893" y="64213"/>
            <a:ext cx="64624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>
                    <a:lumMod val="65000"/>
                  </a:schemeClr>
                </a:solidFill>
              </a:rPr>
              <a:t>文本</a:t>
            </a:r>
            <a:endParaRPr kumimoji="1"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>
                    <a:lumMod val="65000"/>
                  </a:schemeClr>
                </a:solidFill>
              </a:rPr>
              <a:t>字典</a:t>
            </a:r>
            <a:endParaRPr kumimoji="1" lang="zh-CN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6" name="文本框 11"/>
          <p:cNvSpPr txBox="1"/>
          <p:nvPr/>
        </p:nvSpPr>
        <p:spPr>
          <a:xfrm>
            <a:off x="9287384" y="49284"/>
            <a:ext cx="64624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/>
                </a:solidFill>
              </a:rPr>
              <a:t>結果</a:t>
            </a:r>
            <a:endParaRPr kumimoji="1" lang="en-US" altLang="zh-TW" dirty="0">
              <a:solidFill>
                <a:schemeClr val="bg1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/>
                </a:solidFill>
              </a:rPr>
              <a:t>討論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 flipV="1">
            <a:off x="9182205" y="826266"/>
            <a:ext cx="893629" cy="60951"/>
          </a:xfrm>
          <a:prstGeom prst="rect">
            <a:avLst/>
          </a:prstGeom>
          <a:solidFill>
            <a:srgbClr val="2CBD9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33" b="1" dirty="0">
              <a:solidFill>
                <a:srgbClr val="1A1E21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0" y="765620"/>
            <a:ext cx="12191207" cy="6026321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/>
          <p:cNvSpPr/>
          <p:nvPr/>
        </p:nvSpPr>
        <p:spPr>
          <a:xfrm>
            <a:off x="1488434" y="1209822"/>
            <a:ext cx="9214338" cy="1111347"/>
          </a:xfrm>
          <a:prstGeom prst="rect">
            <a:avLst/>
          </a:prstGeom>
          <a:solidFill>
            <a:srgbClr val="BCBCBC">
              <a:alpha val="40000"/>
            </a:srgb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dirty="0" smtClean="0"/>
              <a:t>和理論相違背之處的解釋</a:t>
            </a:r>
            <a:endParaRPr lang="en-US" altLang="zh-TW" sz="4000" dirty="0" smtClean="0"/>
          </a:p>
        </p:txBody>
      </p:sp>
      <p:sp>
        <p:nvSpPr>
          <p:cNvPr id="11" name="矩形 10"/>
          <p:cNvSpPr/>
          <p:nvPr/>
        </p:nvSpPr>
        <p:spPr>
          <a:xfrm>
            <a:off x="925727" y="3778780"/>
            <a:ext cx="4743554" cy="1067681"/>
          </a:xfrm>
          <a:prstGeom prst="rect">
            <a:avLst/>
          </a:prstGeom>
          <a:solidFill>
            <a:srgbClr val="2CBD94">
              <a:alpha val="69804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zh-TW" altLang="en-US" sz="2400" b="1" dirty="0" smtClean="0">
                <a:solidFill>
                  <a:schemeClr val="bg1"/>
                </a:solidFill>
              </a:rPr>
              <a:t>自殺作家的情緒詞比例都比較高</a:t>
            </a:r>
            <a:endParaRPr kumimoji="1"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13" name="向右箭號 12"/>
          <p:cNvSpPr/>
          <p:nvPr/>
        </p:nvSpPr>
        <p:spPr>
          <a:xfrm>
            <a:off x="5912418" y="4007309"/>
            <a:ext cx="1107370" cy="712023"/>
          </a:xfrm>
          <a:prstGeom prst="rightArrow">
            <a:avLst/>
          </a:prstGeom>
          <a:gradFill flip="none" rotWithShape="1">
            <a:gsLst>
              <a:gs pos="0">
                <a:schemeClr val="accent6">
                  <a:satMod val="103000"/>
                  <a:tint val="94000"/>
                  <a:lumMod val="89000"/>
                  <a:lumOff val="11000"/>
                  <a:alpha val="68000"/>
                </a:schemeClr>
              </a:gs>
              <a:gs pos="97000">
                <a:schemeClr val="accent6">
                  <a:satMod val="110000"/>
                  <a:lumMod val="100000"/>
                  <a:shade val="100000"/>
                </a:schemeClr>
              </a:gs>
              <a:gs pos="100000">
                <a:schemeClr val="accent6">
                  <a:lumMod val="99000"/>
                  <a:satMod val="120000"/>
                  <a:shade val="78000"/>
                </a:schemeClr>
              </a:gs>
            </a:gsLst>
            <a:path path="circle">
              <a:fillToRect l="100000" t="100000"/>
            </a:path>
            <a:tileRect r="-100000" b="-100000"/>
          </a:gradFill>
          <a:effectLst>
            <a:softEdge rad="12700"/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矩形 14"/>
          <p:cNvSpPr/>
          <p:nvPr/>
        </p:nvSpPr>
        <p:spPr>
          <a:xfrm>
            <a:off x="7314433" y="2761941"/>
            <a:ext cx="4094465" cy="3329370"/>
          </a:xfrm>
          <a:prstGeom prst="rect">
            <a:avLst/>
          </a:prstGeom>
          <a:solidFill>
            <a:srgbClr val="9A821E">
              <a:alpha val="67059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zh-TW" altLang="en-US" sz="2400" b="1" dirty="0" smtClean="0">
                <a:solidFill>
                  <a:schemeClr val="bg1"/>
                </a:solidFill>
              </a:rPr>
              <a:t>解釋一：有自殺傾向的人可能情緒比較容易大起大落</a:t>
            </a:r>
            <a:endParaRPr kumimoji="1" lang="en-US" altLang="zh-TW" sz="2400" b="1" dirty="0" smtClean="0">
              <a:solidFill>
                <a:schemeClr val="bg1"/>
              </a:solidFill>
            </a:endParaRPr>
          </a:p>
          <a:p>
            <a:r>
              <a:rPr kumimoji="1" lang="zh-TW" altLang="en-US" sz="2400" b="1" dirty="0" smtClean="0">
                <a:solidFill>
                  <a:schemeClr val="bg1"/>
                </a:solidFill>
              </a:rPr>
              <a:t>解釋二：有些作家的用詞比較感性</a:t>
            </a:r>
            <a:r>
              <a:rPr kumimoji="1" lang="en-US" altLang="zh-TW" sz="2400" b="1" dirty="0" smtClean="0">
                <a:solidFill>
                  <a:schemeClr val="bg1"/>
                </a:solidFill>
              </a:rPr>
              <a:t>(</a:t>
            </a:r>
            <a:r>
              <a:rPr kumimoji="1" lang="zh-TW" altLang="en-US" sz="2400" b="1" dirty="0" smtClean="0">
                <a:solidFill>
                  <a:schemeClr val="bg1"/>
                </a:solidFill>
              </a:rPr>
              <a:t>例：琦君</a:t>
            </a:r>
            <a:r>
              <a:rPr kumimoji="1" lang="en-US" altLang="zh-TW" sz="2400" b="1" dirty="0" smtClean="0">
                <a:solidFill>
                  <a:schemeClr val="bg1"/>
                </a:solidFill>
              </a:rPr>
              <a:t>)</a:t>
            </a:r>
            <a:r>
              <a:rPr kumimoji="1" lang="zh-TW" altLang="en-US" sz="2400" b="1" dirty="0" smtClean="0">
                <a:solidFill>
                  <a:schemeClr val="bg1"/>
                </a:solidFill>
              </a:rPr>
              <a:t>，或許文本數量不構，導致分析誤差</a:t>
            </a:r>
            <a:endParaRPr kumimoji="1" lang="zh-CN" altLang="en-US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5929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" y="447"/>
            <a:ext cx="12191207" cy="8325793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794" y="447"/>
            <a:ext cx="12190413" cy="881754"/>
          </a:xfrm>
          <a:prstGeom prst="rect">
            <a:avLst/>
          </a:prstGeom>
          <a:solidFill>
            <a:srgbClr val="1A1E2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2" name="文本框 15"/>
          <p:cNvSpPr txBox="1"/>
          <p:nvPr/>
        </p:nvSpPr>
        <p:spPr>
          <a:xfrm>
            <a:off x="4874398" y="42217"/>
            <a:ext cx="101328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zh-TW" dirty="0">
                <a:solidFill>
                  <a:schemeClr val="bg1">
                    <a:lumMod val="65000"/>
                  </a:schemeClr>
                </a:solidFill>
              </a:rPr>
              <a:t>OUTLINE</a:t>
            </a: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>
                    <a:lumMod val="65000"/>
                  </a:schemeClr>
                </a:solidFill>
              </a:rPr>
              <a:t>大綱</a:t>
            </a:r>
            <a:endParaRPr kumimoji="1" lang="zh-CN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" name="文本框 8"/>
          <p:cNvSpPr txBox="1"/>
          <p:nvPr/>
        </p:nvSpPr>
        <p:spPr>
          <a:xfrm>
            <a:off x="6426400" y="49285"/>
            <a:ext cx="64624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>
                    <a:lumMod val="65000"/>
                  </a:schemeClr>
                </a:solidFill>
              </a:rPr>
              <a:t>理論</a:t>
            </a:r>
            <a:endParaRPr kumimoji="1"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>
                    <a:lumMod val="65000"/>
                  </a:schemeClr>
                </a:solidFill>
              </a:rPr>
              <a:t>發想</a:t>
            </a:r>
            <a:endParaRPr kumimoji="1" lang="zh-CN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文本框 9"/>
          <p:cNvSpPr txBox="1"/>
          <p:nvPr/>
        </p:nvSpPr>
        <p:spPr>
          <a:xfrm>
            <a:off x="7856893" y="64213"/>
            <a:ext cx="64624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>
                    <a:lumMod val="65000"/>
                  </a:schemeClr>
                </a:solidFill>
              </a:rPr>
              <a:t>文本</a:t>
            </a:r>
            <a:endParaRPr kumimoji="1"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>
                    <a:lumMod val="65000"/>
                  </a:schemeClr>
                </a:solidFill>
              </a:rPr>
              <a:t>字典</a:t>
            </a:r>
            <a:endParaRPr kumimoji="1" lang="zh-CN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文本框 11"/>
          <p:cNvSpPr txBox="1"/>
          <p:nvPr/>
        </p:nvSpPr>
        <p:spPr>
          <a:xfrm>
            <a:off x="9287384" y="49284"/>
            <a:ext cx="64624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/>
                </a:solidFill>
              </a:rPr>
              <a:t>結果</a:t>
            </a:r>
            <a:endParaRPr kumimoji="1" lang="en-US" altLang="zh-TW" dirty="0">
              <a:solidFill>
                <a:schemeClr val="bg1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/>
                </a:solidFill>
              </a:rPr>
              <a:t>討論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 flipV="1">
            <a:off x="9163692" y="821249"/>
            <a:ext cx="893629" cy="60951"/>
          </a:xfrm>
          <a:prstGeom prst="rect">
            <a:avLst/>
          </a:prstGeom>
          <a:solidFill>
            <a:srgbClr val="2CBD9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33" b="1" dirty="0">
              <a:solidFill>
                <a:srgbClr val="1A1E21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0" y="765620"/>
            <a:ext cx="12191207" cy="6026321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矩形 12"/>
          <p:cNvSpPr/>
          <p:nvPr/>
        </p:nvSpPr>
        <p:spPr>
          <a:xfrm>
            <a:off x="1488434" y="1209822"/>
            <a:ext cx="9214338" cy="1111347"/>
          </a:xfrm>
          <a:prstGeom prst="rect">
            <a:avLst/>
          </a:prstGeom>
          <a:solidFill>
            <a:srgbClr val="BCBCBC">
              <a:alpha val="40000"/>
            </a:srgb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dirty="0" smtClean="0"/>
              <a:t>和理論相違背之處的解釋</a:t>
            </a:r>
            <a:endParaRPr lang="en-US" altLang="zh-TW" sz="4000" dirty="0" smtClean="0"/>
          </a:p>
        </p:txBody>
      </p:sp>
      <p:sp>
        <p:nvSpPr>
          <p:cNvPr id="14" name="矩形 13"/>
          <p:cNvSpPr/>
          <p:nvPr/>
        </p:nvSpPr>
        <p:spPr>
          <a:xfrm>
            <a:off x="785426" y="4124763"/>
            <a:ext cx="5261089" cy="1067681"/>
          </a:xfrm>
          <a:prstGeom prst="rect">
            <a:avLst/>
          </a:prstGeom>
          <a:solidFill>
            <a:srgbClr val="2CBD94">
              <a:alpha val="69804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zh-TW" altLang="en-US" sz="2400" b="1" dirty="0" smtClean="0">
                <a:solidFill>
                  <a:schemeClr val="bg1"/>
                </a:solidFill>
              </a:rPr>
              <a:t>自殺作家的認知歷程詞比例都比較高</a:t>
            </a:r>
            <a:endParaRPr kumimoji="1"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15" name="向右箭號 14"/>
          <p:cNvSpPr/>
          <p:nvPr/>
        </p:nvSpPr>
        <p:spPr>
          <a:xfrm>
            <a:off x="6207063" y="4302591"/>
            <a:ext cx="1107370" cy="712023"/>
          </a:xfrm>
          <a:prstGeom prst="rightArrow">
            <a:avLst/>
          </a:prstGeom>
          <a:gradFill flip="none" rotWithShape="1">
            <a:gsLst>
              <a:gs pos="0">
                <a:schemeClr val="accent6">
                  <a:satMod val="103000"/>
                  <a:tint val="94000"/>
                  <a:lumMod val="89000"/>
                  <a:lumOff val="11000"/>
                  <a:alpha val="68000"/>
                </a:schemeClr>
              </a:gs>
              <a:gs pos="97000">
                <a:schemeClr val="accent6">
                  <a:satMod val="110000"/>
                  <a:lumMod val="100000"/>
                  <a:shade val="100000"/>
                </a:schemeClr>
              </a:gs>
              <a:gs pos="100000">
                <a:schemeClr val="accent6">
                  <a:lumMod val="99000"/>
                  <a:satMod val="120000"/>
                  <a:shade val="78000"/>
                </a:schemeClr>
              </a:gs>
            </a:gsLst>
            <a:path path="circle">
              <a:fillToRect l="100000" t="100000"/>
            </a:path>
            <a:tileRect r="-100000" b="-100000"/>
          </a:gradFill>
          <a:effectLst>
            <a:softEdge rad="12700"/>
          </a:effectLst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矩形 15"/>
          <p:cNvSpPr/>
          <p:nvPr/>
        </p:nvSpPr>
        <p:spPr>
          <a:xfrm>
            <a:off x="7426974" y="3226175"/>
            <a:ext cx="4094465" cy="3329370"/>
          </a:xfrm>
          <a:prstGeom prst="rect">
            <a:avLst/>
          </a:prstGeom>
          <a:solidFill>
            <a:srgbClr val="9A821E">
              <a:alpha val="67059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zh-TW" altLang="en-US" sz="2400" b="1" dirty="0" smtClean="0">
                <a:solidFill>
                  <a:schemeClr val="bg1"/>
                </a:solidFill>
              </a:rPr>
              <a:t>解釋一：字典建立不夠周全解釋二：自殺作家的文本字數較多，導致大部分的歷程詞源自於自殺作家</a:t>
            </a:r>
            <a:endParaRPr kumimoji="1" lang="zh-CN" altLang="en-US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7826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" y="358989"/>
            <a:ext cx="12190413" cy="6848144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794" y="447"/>
            <a:ext cx="12190413" cy="881754"/>
          </a:xfrm>
          <a:prstGeom prst="rect">
            <a:avLst/>
          </a:prstGeom>
          <a:solidFill>
            <a:srgbClr val="1A1E2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6" name="矩形 5"/>
          <p:cNvSpPr/>
          <p:nvPr/>
        </p:nvSpPr>
        <p:spPr>
          <a:xfrm>
            <a:off x="662542" y="1402804"/>
            <a:ext cx="4288177" cy="3782357"/>
          </a:xfrm>
          <a:prstGeom prst="rect">
            <a:avLst/>
          </a:prstGeom>
          <a:solidFill>
            <a:srgbClr val="2CBD94">
              <a:alpha val="9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33" b="1" dirty="0">
              <a:solidFill>
                <a:srgbClr val="1A1E21"/>
              </a:solidFill>
            </a:endParaRPr>
          </a:p>
        </p:txBody>
      </p:sp>
      <p:sp>
        <p:nvSpPr>
          <p:cNvPr id="7" name="文本框 18"/>
          <p:cNvSpPr txBox="1"/>
          <p:nvPr/>
        </p:nvSpPr>
        <p:spPr>
          <a:xfrm>
            <a:off x="999930" y="1567397"/>
            <a:ext cx="1662419" cy="7324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en-US" altLang="zh-TW" sz="3200" dirty="0">
                <a:solidFill>
                  <a:schemeClr val="bg1"/>
                </a:solidFill>
              </a:rPr>
              <a:t>OUTLINE</a:t>
            </a:r>
            <a:endParaRPr kumimoji="1"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8" name="文本框 19"/>
          <p:cNvSpPr txBox="1"/>
          <p:nvPr/>
        </p:nvSpPr>
        <p:spPr>
          <a:xfrm>
            <a:off x="999930" y="2748630"/>
            <a:ext cx="2263466" cy="4923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en-US" altLang="zh-CN" sz="2000" dirty="0">
                <a:solidFill>
                  <a:schemeClr val="bg1"/>
                </a:solidFill>
              </a:rPr>
              <a:t>1.</a:t>
            </a:r>
            <a:r>
              <a:rPr kumimoji="1" lang="zh-CN" altLang="en-US" sz="2000" dirty="0">
                <a:solidFill>
                  <a:schemeClr val="bg1"/>
                </a:solidFill>
              </a:rPr>
              <a:t> </a:t>
            </a:r>
            <a:r>
              <a:rPr kumimoji="1" lang="zh-TW" altLang="en-US" sz="2000" dirty="0">
                <a:solidFill>
                  <a:schemeClr val="bg1"/>
                </a:solidFill>
              </a:rPr>
              <a:t>理論探討與發想</a:t>
            </a:r>
            <a:endParaRPr kumimoji="1" lang="zh-CN" altLang="en-US" sz="2000" dirty="0">
              <a:solidFill>
                <a:schemeClr val="bg1"/>
              </a:solidFill>
            </a:endParaRPr>
          </a:p>
        </p:txBody>
      </p:sp>
      <p:sp>
        <p:nvSpPr>
          <p:cNvPr id="9" name="文本框 20"/>
          <p:cNvSpPr txBox="1"/>
          <p:nvPr/>
        </p:nvSpPr>
        <p:spPr>
          <a:xfrm>
            <a:off x="999929" y="3178386"/>
            <a:ext cx="2519914" cy="4923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en-US" altLang="zh-CN" sz="2000" dirty="0">
                <a:solidFill>
                  <a:schemeClr val="bg1"/>
                </a:solidFill>
              </a:rPr>
              <a:t>2. </a:t>
            </a:r>
            <a:r>
              <a:rPr kumimoji="1" lang="zh-TW" altLang="en-US" sz="2000" dirty="0">
                <a:solidFill>
                  <a:schemeClr val="bg1"/>
                </a:solidFill>
              </a:rPr>
              <a:t>收集文本與建字典</a:t>
            </a:r>
            <a:endParaRPr kumimoji="1" lang="zh-CN" altLang="en-US" sz="2000" dirty="0">
              <a:solidFill>
                <a:schemeClr val="bg1"/>
              </a:solidFill>
            </a:endParaRPr>
          </a:p>
        </p:txBody>
      </p:sp>
      <p:sp>
        <p:nvSpPr>
          <p:cNvPr id="10" name="文本框 21"/>
          <p:cNvSpPr txBox="1"/>
          <p:nvPr/>
        </p:nvSpPr>
        <p:spPr>
          <a:xfrm>
            <a:off x="999929" y="3608142"/>
            <a:ext cx="2040677" cy="4923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en-US" altLang="zh-CN" sz="2000" dirty="0">
                <a:solidFill>
                  <a:schemeClr val="bg1"/>
                </a:solidFill>
              </a:rPr>
              <a:t>3.</a:t>
            </a:r>
            <a:r>
              <a:rPr kumimoji="1" lang="zh-TW" altLang="en-US" sz="2000" dirty="0">
                <a:solidFill>
                  <a:schemeClr val="bg1"/>
                </a:solidFill>
              </a:rPr>
              <a:t> </a:t>
            </a:r>
            <a:r>
              <a:rPr kumimoji="1" lang="en-US" altLang="zh-TW" sz="2000" dirty="0">
                <a:solidFill>
                  <a:schemeClr val="bg1"/>
                </a:solidFill>
              </a:rPr>
              <a:t>Coding</a:t>
            </a:r>
            <a:r>
              <a:rPr kumimoji="1" lang="zh-TW" altLang="en-US" sz="2000" dirty="0">
                <a:solidFill>
                  <a:schemeClr val="bg1"/>
                </a:solidFill>
              </a:rPr>
              <a:t>與分析 </a:t>
            </a:r>
            <a:r>
              <a:rPr kumimoji="1" lang="en-US" altLang="zh-CN" sz="2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11" name="文本框 22"/>
          <p:cNvSpPr txBox="1"/>
          <p:nvPr/>
        </p:nvSpPr>
        <p:spPr>
          <a:xfrm>
            <a:off x="999930" y="4037899"/>
            <a:ext cx="1494125" cy="4923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en-US" altLang="zh-CN" sz="2000" dirty="0">
                <a:solidFill>
                  <a:schemeClr val="bg1"/>
                </a:solidFill>
              </a:rPr>
              <a:t>4.</a:t>
            </a:r>
            <a:r>
              <a:rPr kumimoji="1" lang="zh-TW" altLang="en-US" sz="2000" dirty="0">
                <a:solidFill>
                  <a:schemeClr val="bg1"/>
                </a:solidFill>
              </a:rPr>
              <a:t> 結果討論</a:t>
            </a:r>
            <a:endParaRPr kumimoji="1" lang="zh-CN" altLang="en-US" sz="2000" dirty="0">
              <a:solidFill>
                <a:schemeClr val="bg1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 flipV="1">
            <a:off x="4950718" y="821249"/>
            <a:ext cx="893629" cy="60951"/>
          </a:xfrm>
          <a:prstGeom prst="rect">
            <a:avLst/>
          </a:prstGeom>
          <a:solidFill>
            <a:srgbClr val="2CBD9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33" b="1" dirty="0">
              <a:solidFill>
                <a:srgbClr val="1A1E21"/>
              </a:solidFill>
            </a:endParaRPr>
          </a:p>
        </p:txBody>
      </p:sp>
      <p:sp>
        <p:nvSpPr>
          <p:cNvPr id="14" name="文本框 15"/>
          <p:cNvSpPr txBox="1"/>
          <p:nvPr/>
        </p:nvSpPr>
        <p:spPr>
          <a:xfrm>
            <a:off x="4874399" y="42217"/>
            <a:ext cx="101328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zh-TW" dirty="0">
                <a:solidFill>
                  <a:schemeClr val="bg1"/>
                </a:solidFill>
              </a:rPr>
              <a:t>OUTLINE</a:t>
            </a: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/>
                </a:solidFill>
              </a:rPr>
              <a:t>大綱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15" name="文本框 8"/>
          <p:cNvSpPr txBox="1"/>
          <p:nvPr/>
        </p:nvSpPr>
        <p:spPr>
          <a:xfrm>
            <a:off x="6527496" y="45683"/>
            <a:ext cx="64624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rgbClr val="A6A6A6"/>
                </a:solidFill>
              </a:rPr>
              <a:t>理論</a:t>
            </a:r>
            <a:endParaRPr kumimoji="1" lang="en-US" altLang="zh-TW" dirty="0">
              <a:solidFill>
                <a:srgbClr val="A6A6A6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rgbClr val="A6A6A6"/>
                </a:solidFill>
              </a:rPr>
              <a:t>發想</a:t>
            </a:r>
            <a:endParaRPr kumimoji="1" lang="zh-CN" altLang="en-US" dirty="0">
              <a:solidFill>
                <a:srgbClr val="A6A6A6"/>
              </a:solidFill>
            </a:endParaRPr>
          </a:p>
        </p:txBody>
      </p:sp>
      <p:sp>
        <p:nvSpPr>
          <p:cNvPr id="16" name="文本框 9"/>
          <p:cNvSpPr txBox="1"/>
          <p:nvPr/>
        </p:nvSpPr>
        <p:spPr>
          <a:xfrm>
            <a:off x="7856893" y="64213"/>
            <a:ext cx="64624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rgbClr val="A6A6A6"/>
                </a:solidFill>
              </a:rPr>
              <a:t>文本</a:t>
            </a:r>
            <a:endParaRPr kumimoji="1" lang="en-US" altLang="zh-TW" dirty="0">
              <a:solidFill>
                <a:srgbClr val="A6A6A6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rgbClr val="A6A6A6"/>
                </a:solidFill>
              </a:rPr>
              <a:t>字典</a:t>
            </a:r>
            <a:endParaRPr kumimoji="1" lang="zh-CN" altLang="en-US" dirty="0">
              <a:solidFill>
                <a:srgbClr val="A6A6A6"/>
              </a:solidFill>
            </a:endParaRPr>
          </a:p>
        </p:txBody>
      </p:sp>
      <p:sp>
        <p:nvSpPr>
          <p:cNvPr id="19" name="文本框 11"/>
          <p:cNvSpPr txBox="1"/>
          <p:nvPr/>
        </p:nvSpPr>
        <p:spPr>
          <a:xfrm>
            <a:off x="9287384" y="49284"/>
            <a:ext cx="64624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rgbClr val="A6A6A6"/>
                </a:solidFill>
              </a:rPr>
              <a:t>結果</a:t>
            </a:r>
            <a:endParaRPr kumimoji="1" lang="en-US" altLang="zh-TW" dirty="0">
              <a:solidFill>
                <a:srgbClr val="A6A6A6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rgbClr val="A6A6A6"/>
                </a:solidFill>
              </a:rPr>
              <a:t>討論</a:t>
            </a:r>
            <a:endParaRPr kumimoji="1" lang="zh-CN" altLang="en-US" dirty="0">
              <a:solidFill>
                <a:srgbClr val="A6A6A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0595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5240237" y="2275480"/>
            <a:ext cx="1711526" cy="1711526"/>
          </a:xfrm>
          <a:prstGeom prst="ellipse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kumimoji="1" lang="en-US" altLang="zh-CN" sz="11999" dirty="0">
                <a:solidFill>
                  <a:schemeClr val="bg1"/>
                </a:solidFill>
              </a:rPr>
              <a:t>1</a:t>
            </a:r>
            <a:endParaRPr kumimoji="1" lang="zh-CN" altLang="en-US" sz="11999" dirty="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641140" y="4364927"/>
            <a:ext cx="3056849" cy="5846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TW" altLang="en-US" sz="3200" dirty="0">
                <a:solidFill>
                  <a:schemeClr val="bg1"/>
                </a:solidFill>
              </a:rPr>
              <a:t>理論探討與發想</a:t>
            </a:r>
            <a:endParaRPr kumimoji="1" lang="zh-CN" altLang="en-US" sz="3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772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9747"/>
            <a:ext cx="12191207" cy="7475592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794" y="447"/>
            <a:ext cx="12190413" cy="881754"/>
          </a:xfrm>
          <a:prstGeom prst="rect">
            <a:avLst/>
          </a:prstGeom>
          <a:solidFill>
            <a:srgbClr val="1A1E2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2" name="矩形 1"/>
          <p:cNvSpPr/>
          <p:nvPr/>
        </p:nvSpPr>
        <p:spPr>
          <a:xfrm flipV="1">
            <a:off x="6333753" y="821249"/>
            <a:ext cx="893629" cy="60951"/>
          </a:xfrm>
          <a:prstGeom prst="rect">
            <a:avLst/>
          </a:prstGeom>
          <a:solidFill>
            <a:srgbClr val="2CBD9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33" b="1" dirty="0">
              <a:solidFill>
                <a:srgbClr val="1A1E21"/>
              </a:solidFill>
            </a:endParaRPr>
          </a:p>
        </p:txBody>
      </p:sp>
      <p:sp>
        <p:nvSpPr>
          <p:cNvPr id="3" name="文本框 15"/>
          <p:cNvSpPr txBox="1"/>
          <p:nvPr/>
        </p:nvSpPr>
        <p:spPr>
          <a:xfrm>
            <a:off x="4874398" y="42217"/>
            <a:ext cx="101328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zh-TW" dirty="0">
                <a:solidFill>
                  <a:schemeClr val="bg1">
                    <a:lumMod val="65000"/>
                  </a:schemeClr>
                </a:solidFill>
              </a:rPr>
              <a:t>OUTLINE</a:t>
            </a: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>
                    <a:lumMod val="65000"/>
                  </a:schemeClr>
                </a:solidFill>
              </a:rPr>
              <a:t>大綱</a:t>
            </a:r>
            <a:endParaRPr kumimoji="1" lang="zh-CN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文本框 8"/>
          <p:cNvSpPr txBox="1"/>
          <p:nvPr/>
        </p:nvSpPr>
        <p:spPr>
          <a:xfrm>
            <a:off x="6426400" y="49285"/>
            <a:ext cx="64624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/>
                </a:solidFill>
              </a:rPr>
              <a:t>理論</a:t>
            </a:r>
            <a:endParaRPr kumimoji="1" lang="en-US" altLang="zh-TW" dirty="0">
              <a:solidFill>
                <a:schemeClr val="bg1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/>
                </a:solidFill>
              </a:rPr>
              <a:t>發想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5" name="文本框 9"/>
          <p:cNvSpPr txBox="1"/>
          <p:nvPr/>
        </p:nvSpPr>
        <p:spPr>
          <a:xfrm>
            <a:off x="7856893" y="64213"/>
            <a:ext cx="64624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rgbClr val="A6A6A6"/>
                </a:solidFill>
              </a:rPr>
              <a:t>文本</a:t>
            </a:r>
            <a:endParaRPr kumimoji="1" lang="en-US" altLang="zh-TW" dirty="0">
              <a:solidFill>
                <a:srgbClr val="A6A6A6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rgbClr val="A6A6A6"/>
                </a:solidFill>
              </a:rPr>
              <a:t>字典</a:t>
            </a:r>
            <a:endParaRPr kumimoji="1" lang="zh-CN" altLang="en-US" dirty="0">
              <a:solidFill>
                <a:srgbClr val="A6A6A6"/>
              </a:solidFill>
            </a:endParaRPr>
          </a:p>
        </p:txBody>
      </p:sp>
      <p:cxnSp>
        <p:nvCxnSpPr>
          <p:cNvPr id="14" name="直線單箭頭接點 13"/>
          <p:cNvCxnSpPr/>
          <p:nvPr/>
        </p:nvCxnSpPr>
        <p:spPr>
          <a:xfrm flipH="1">
            <a:off x="6553439" y="1646153"/>
            <a:ext cx="673943" cy="551145"/>
          </a:xfrm>
          <a:prstGeom prst="straightConnector1">
            <a:avLst/>
          </a:prstGeom>
          <a:ln w="76200">
            <a:solidFill>
              <a:srgbClr val="2CBD94"/>
            </a:solidFill>
            <a:tailEnd type="triangle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文字方塊 19"/>
          <p:cNvSpPr txBox="1"/>
          <p:nvPr/>
        </p:nvSpPr>
        <p:spPr>
          <a:xfrm>
            <a:off x="8094422" y="2500177"/>
            <a:ext cx="860192" cy="3692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這是</a:t>
            </a:r>
            <a:endParaRPr lang="en-US" altLang="zh-TW" dirty="0"/>
          </a:p>
        </p:txBody>
      </p:sp>
      <p:sp>
        <p:nvSpPr>
          <p:cNvPr id="23" name="文字方塊 22"/>
          <p:cNvSpPr txBox="1"/>
          <p:nvPr/>
        </p:nvSpPr>
        <p:spPr>
          <a:xfrm>
            <a:off x="8823577" y="2506059"/>
            <a:ext cx="868820" cy="3692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一台　</a:t>
            </a:r>
            <a:endParaRPr lang="en-US" altLang="zh-TW" dirty="0"/>
          </a:p>
        </p:txBody>
      </p:sp>
      <p:sp>
        <p:nvSpPr>
          <p:cNvPr id="24" name="文字方塊 23"/>
          <p:cNvSpPr txBox="1"/>
          <p:nvPr/>
        </p:nvSpPr>
        <p:spPr>
          <a:xfrm>
            <a:off x="9583607" y="2506059"/>
            <a:ext cx="1219852" cy="3692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打字機</a:t>
            </a:r>
            <a:endParaRPr lang="en-US" altLang="zh-TW" dirty="0"/>
          </a:p>
        </p:txBody>
      </p:sp>
      <p:sp>
        <p:nvSpPr>
          <p:cNvPr id="29" name="文字方塊 28"/>
          <p:cNvSpPr txBox="1"/>
          <p:nvPr/>
        </p:nvSpPr>
        <p:spPr>
          <a:xfrm>
            <a:off x="8094422" y="3143584"/>
            <a:ext cx="1069709" cy="3692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那是</a:t>
            </a:r>
            <a:endParaRPr lang="en-US" altLang="zh-TW" dirty="0"/>
          </a:p>
        </p:txBody>
      </p:sp>
      <p:sp>
        <p:nvSpPr>
          <p:cNvPr id="30" name="文字方塊 29"/>
          <p:cNvSpPr txBox="1"/>
          <p:nvPr/>
        </p:nvSpPr>
        <p:spPr>
          <a:xfrm>
            <a:off x="8823577" y="3128713"/>
            <a:ext cx="868820" cy="3692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一台　</a:t>
            </a:r>
            <a:endParaRPr lang="en-US" altLang="zh-TW" dirty="0"/>
          </a:p>
        </p:txBody>
      </p:sp>
      <p:sp>
        <p:nvSpPr>
          <p:cNvPr id="31" name="文字方塊 30"/>
          <p:cNvSpPr txBox="1"/>
          <p:nvPr/>
        </p:nvSpPr>
        <p:spPr>
          <a:xfrm>
            <a:off x="9546911" y="3134595"/>
            <a:ext cx="1219852" cy="3692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打字機</a:t>
            </a:r>
            <a:endParaRPr lang="en-US" altLang="zh-TW" dirty="0"/>
          </a:p>
        </p:txBody>
      </p:sp>
      <p:sp>
        <p:nvSpPr>
          <p:cNvPr id="32" name="文字方塊 31"/>
          <p:cNvSpPr txBox="1"/>
          <p:nvPr/>
        </p:nvSpPr>
        <p:spPr>
          <a:xfrm>
            <a:off x="8114119" y="3843683"/>
            <a:ext cx="1069709" cy="3692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這是</a:t>
            </a:r>
            <a:endParaRPr lang="en-US" altLang="zh-TW" dirty="0"/>
          </a:p>
        </p:txBody>
      </p:sp>
      <p:sp>
        <p:nvSpPr>
          <p:cNvPr id="33" name="文字方塊 32"/>
          <p:cNvSpPr txBox="1"/>
          <p:nvPr/>
        </p:nvSpPr>
        <p:spPr>
          <a:xfrm>
            <a:off x="8831552" y="3829288"/>
            <a:ext cx="868820" cy="3692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我的　</a:t>
            </a:r>
            <a:endParaRPr lang="en-US" altLang="zh-TW" dirty="0"/>
          </a:p>
        </p:txBody>
      </p:sp>
      <p:sp>
        <p:nvSpPr>
          <p:cNvPr id="34" name="文字方塊 33"/>
          <p:cNvSpPr txBox="1"/>
          <p:nvPr/>
        </p:nvSpPr>
        <p:spPr>
          <a:xfrm>
            <a:off x="9546911" y="3820230"/>
            <a:ext cx="1219852" cy="3692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打字機</a:t>
            </a:r>
            <a:endParaRPr lang="en-US" altLang="zh-TW" dirty="0"/>
          </a:p>
        </p:txBody>
      </p:sp>
      <p:sp>
        <p:nvSpPr>
          <p:cNvPr id="35" name="文字方塊 34"/>
          <p:cNvSpPr txBox="1"/>
          <p:nvPr/>
        </p:nvSpPr>
        <p:spPr>
          <a:xfrm>
            <a:off x="7566156" y="3239270"/>
            <a:ext cx="1148705" cy="52315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solidFill>
                  <a:srgbClr val="2CBD94"/>
                </a:solidFill>
              </a:rPr>
              <a:t>這是</a:t>
            </a:r>
            <a:endParaRPr lang="en-US" altLang="zh-TW" sz="2800" dirty="0">
              <a:solidFill>
                <a:srgbClr val="2CBD94"/>
              </a:solidFill>
            </a:endParaRPr>
          </a:p>
        </p:txBody>
      </p:sp>
      <p:sp>
        <p:nvSpPr>
          <p:cNvPr id="21" name="文字方塊 20"/>
          <p:cNvSpPr txBox="1"/>
          <p:nvPr/>
        </p:nvSpPr>
        <p:spPr>
          <a:xfrm>
            <a:off x="8767900" y="3226486"/>
            <a:ext cx="1069709" cy="523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solidFill>
                  <a:srgbClr val="2CBD94"/>
                </a:solidFill>
              </a:rPr>
              <a:t>那是</a:t>
            </a:r>
            <a:endParaRPr lang="en-US" altLang="zh-TW" sz="2800" dirty="0">
              <a:solidFill>
                <a:srgbClr val="2CBD94"/>
              </a:solidFill>
            </a:endParaRPr>
          </a:p>
        </p:txBody>
      </p:sp>
      <p:sp>
        <p:nvSpPr>
          <p:cNvPr id="25" name="文字方塊 24"/>
          <p:cNvSpPr txBox="1"/>
          <p:nvPr/>
        </p:nvSpPr>
        <p:spPr>
          <a:xfrm>
            <a:off x="9956630" y="3221685"/>
            <a:ext cx="1208625" cy="523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solidFill>
                  <a:srgbClr val="2CBD94"/>
                </a:solidFill>
              </a:rPr>
              <a:t>我的　</a:t>
            </a:r>
            <a:endParaRPr lang="en-US" altLang="zh-TW" sz="2800" dirty="0">
              <a:solidFill>
                <a:srgbClr val="2CBD94"/>
              </a:solidFill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7008993" y="4641662"/>
            <a:ext cx="5075836" cy="523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/>
              <a:t>以不同的角度來做字詞分析！</a:t>
            </a:r>
          </a:p>
        </p:txBody>
      </p:sp>
      <p:sp>
        <p:nvSpPr>
          <p:cNvPr id="26" name="文本框 11"/>
          <p:cNvSpPr txBox="1"/>
          <p:nvPr/>
        </p:nvSpPr>
        <p:spPr>
          <a:xfrm>
            <a:off x="9287384" y="49284"/>
            <a:ext cx="64624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rgbClr val="A6A6A6"/>
                </a:solidFill>
              </a:rPr>
              <a:t>結果</a:t>
            </a:r>
            <a:endParaRPr kumimoji="1" lang="en-US" altLang="zh-TW" dirty="0">
              <a:solidFill>
                <a:srgbClr val="A6A6A6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rgbClr val="A6A6A6"/>
                </a:solidFill>
              </a:rPr>
              <a:t>討論</a:t>
            </a:r>
            <a:endParaRPr kumimoji="1" lang="zh-CN" altLang="en-US" dirty="0">
              <a:solidFill>
                <a:srgbClr val="A6A6A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7502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0" grpId="1"/>
      <p:bldP spid="23" grpId="0"/>
      <p:bldP spid="23" grpId="1"/>
      <p:bldP spid="24" grpId="0"/>
      <p:bldP spid="24" grpId="1"/>
      <p:bldP spid="29" grpId="0"/>
      <p:bldP spid="29" grpId="1"/>
      <p:bldP spid="30" grpId="0"/>
      <p:bldP spid="30" grpId="1"/>
      <p:bldP spid="31" grpId="0"/>
      <p:bldP spid="31" grpId="1"/>
      <p:bldP spid="32" grpId="0"/>
      <p:bldP spid="32" grpId="1"/>
      <p:bldP spid="33" grpId="0"/>
      <p:bldP spid="33" grpId="1"/>
      <p:bldP spid="34" grpId="0"/>
      <p:bldP spid="34" grpId="1"/>
      <p:bldP spid="35" grpId="0"/>
      <p:bldP spid="21" grpId="0"/>
      <p:bldP spid="25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圖片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40863"/>
            <a:ext cx="12191207" cy="8128487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794" y="447"/>
            <a:ext cx="12190413" cy="881754"/>
          </a:xfrm>
          <a:prstGeom prst="rect">
            <a:avLst/>
          </a:prstGeom>
          <a:solidFill>
            <a:srgbClr val="1A1E2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2" name="矩形 1"/>
          <p:cNvSpPr/>
          <p:nvPr/>
        </p:nvSpPr>
        <p:spPr>
          <a:xfrm flipV="1">
            <a:off x="6333753" y="821249"/>
            <a:ext cx="893629" cy="60951"/>
          </a:xfrm>
          <a:prstGeom prst="rect">
            <a:avLst/>
          </a:prstGeom>
          <a:solidFill>
            <a:srgbClr val="2CBD9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33" b="1" dirty="0">
              <a:solidFill>
                <a:srgbClr val="1A1E21"/>
              </a:solidFill>
            </a:endParaRPr>
          </a:p>
        </p:txBody>
      </p:sp>
      <p:sp>
        <p:nvSpPr>
          <p:cNvPr id="3" name="文本框 15"/>
          <p:cNvSpPr txBox="1"/>
          <p:nvPr/>
        </p:nvSpPr>
        <p:spPr>
          <a:xfrm>
            <a:off x="4874398" y="42217"/>
            <a:ext cx="101328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zh-TW" dirty="0">
                <a:solidFill>
                  <a:schemeClr val="bg1">
                    <a:lumMod val="65000"/>
                  </a:schemeClr>
                </a:solidFill>
              </a:rPr>
              <a:t>OUTLINE</a:t>
            </a: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>
                    <a:lumMod val="65000"/>
                  </a:schemeClr>
                </a:solidFill>
              </a:rPr>
              <a:t>大綱</a:t>
            </a:r>
            <a:endParaRPr kumimoji="1" lang="zh-CN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文本框 8"/>
          <p:cNvSpPr txBox="1"/>
          <p:nvPr/>
        </p:nvSpPr>
        <p:spPr>
          <a:xfrm>
            <a:off x="6426400" y="49285"/>
            <a:ext cx="64624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/>
                </a:solidFill>
              </a:rPr>
              <a:t>理論</a:t>
            </a:r>
            <a:endParaRPr kumimoji="1" lang="en-US" altLang="zh-TW" dirty="0">
              <a:solidFill>
                <a:schemeClr val="bg1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/>
                </a:solidFill>
              </a:rPr>
              <a:t>發想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5" name="文本框 9"/>
          <p:cNvSpPr txBox="1"/>
          <p:nvPr/>
        </p:nvSpPr>
        <p:spPr>
          <a:xfrm>
            <a:off x="7856893" y="64213"/>
            <a:ext cx="64624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rgbClr val="A6A6A6"/>
                </a:solidFill>
              </a:rPr>
              <a:t>文本</a:t>
            </a:r>
            <a:endParaRPr kumimoji="1" lang="en-US" altLang="zh-TW" dirty="0">
              <a:solidFill>
                <a:srgbClr val="A6A6A6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rgbClr val="A6A6A6"/>
                </a:solidFill>
              </a:rPr>
              <a:t>字典</a:t>
            </a:r>
            <a:endParaRPr kumimoji="1" lang="zh-CN" altLang="en-US" dirty="0">
              <a:solidFill>
                <a:srgbClr val="A6A6A6"/>
              </a:solidFill>
            </a:endParaRPr>
          </a:p>
        </p:txBody>
      </p:sp>
      <p:pic>
        <p:nvPicPr>
          <p:cNvPr id="9" name="圖片 8" descr="畫面剪輯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4" y="840863"/>
            <a:ext cx="6736819" cy="7349339"/>
          </a:xfrm>
          <a:prstGeom prst="rect">
            <a:avLst/>
          </a:prstGeom>
        </p:spPr>
      </p:pic>
      <p:sp>
        <p:nvSpPr>
          <p:cNvPr id="12" name="文字方塊 11"/>
          <p:cNvSpPr txBox="1"/>
          <p:nvPr/>
        </p:nvSpPr>
        <p:spPr>
          <a:xfrm>
            <a:off x="2879117" y="3754989"/>
            <a:ext cx="7923768" cy="1815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66" indent="-342866">
              <a:buFont typeface="Wingdings" panose="05000000000000000000" pitchFamily="2" charset="2"/>
              <a:buChar char="ü"/>
            </a:pPr>
            <a:r>
              <a:rPr lang="zh-TW" altLang="en-US" sz="2800" dirty="0"/>
              <a:t>不同心理位置的情緒變動</a:t>
            </a:r>
            <a:endParaRPr lang="en-US" altLang="zh-TW" sz="2800" dirty="0"/>
          </a:p>
          <a:p>
            <a:pPr marL="342866" indent="-342866">
              <a:buFont typeface="Wingdings" panose="05000000000000000000" pitchFamily="2" charset="2"/>
              <a:buChar char="ü"/>
            </a:pPr>
            <a:r>
              <a:rPr lang="zh-TW" altLang="en-US" sz="2800" dirty="0"/>
              <a:t>我  </a:t>
            </a:r>
            <a:r>
              <a:rPr lang="en-US" altLang="zh-TW" sz="2800" dirty="0"/>
              <a:t>=</a:t>
            </a:r>
            <a:r>
              <a:rPr lang="zh-TW" altLang="en-US" sz="2800" dirty="0"/>
              <a:t> 與自我經驗的貼近程度</a:t>
            </a:r>
            <a:endParaRPr lang="en-US" altLang="zh-TW" sz="2800" dirty="0"/>
          </a:p>
          <a:p>
            <a:pPr marL="342866" indent="-342866">
              <a:buFont typeface="Wingdings" panose="05000000000000000000" pitchFamily="2" charset="2"/>
              <a:buChar char="ü"/>
            </a:pPr>
            <a:r>
              <a:rPr lang="zh-TW" altLang="en-US" sz="2800" dirty="0"/>
              <a:t>認知歷程詞使用的漸增</a:t>
            </a:r>
            <a:endParaRPr lang="en-US" altLang="zh-TW" sz="2800" dirty="0"/>
          </a:p>
          <a:p>
            <a:pPr marL="342866" indent="-342866">
              <a:buFont typeface="Wingdings" panose="05000000000000000000" pitchFamily="2" charset="2"/>
              <a:buChar char="ü"/>
            </a:pPr>
            <a:r>
              <a:rPr lang="zh-TW" altLang="en-US" sz="2800" dirty="0"/>
              <a:t>正向情緒詞的漸增，中等負向情緒詞的頻率</a:t>
            </a:r>
          </a:p>
        </p:txBody>
      </p:sp>
      <p:sp>
        <p:nvSpPr>
          <p:cNvPr id="14" name="文本框 11"/>
          <p:cNvSpPr txBox="1"/>
          <p:nvPr/>
        </p:nvSpPr>
        <p:spPr>
          <a:xfrm>
            <a:off x="9287384" y="49284"/>
            <a:ext cx="64624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rgbClr val="A6A6A6"/>
                </a:solidFill>
              </a:rPr>
              <a:t>結果</a:t>
            </a:r>
            <a:endParaRPr kumimoji="1" lang="en-US" altLang="zh-TW" dirty="0">
              <a:solidFill>
                <a:srgbClr val="A6A6A6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rgbClr val="A6A6A6"/>
                </a:solidFill>
              </a:rPr>
              <a:t>討論</a:t>
            </a:r>
            <a:endParaRPr kumimoji="1" lang="zh-CN" altLang="en-US" dirty="0">
              <a:solidFill>
                <a:srgbClr val="A6A6A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7112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76637"/>
            <a:ext cx="12190413" cy="7567463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794" y="447"/>
            <a:ext cx="12190413" cy="881754"/>
          </a:xfrm>
          <a:prstGeom prst="rect">
            <a:avLst/>
          </a:prstGeom>
          <a:solidFill>
            <a:srgbClr val="1A1E2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2" name="矩形 1"/>
          <p:cNvSpPr/>
          <p:nvPr/>
        </p:nvSpPr>
        <p:spPr>
          <a:xfrm flipV="1">
            <a:off x="6333753" y="821249"/>
            <a:ext cx="893629" cy="60951"/>
          </a:xfrm>
          <a:prstGeom prst="rect">
            <a:avLst/>
          </a:prstGeom>
          <a:solidFill>
            <a:srgbClr val="2CBD9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33" b="1" dirty="0">
              <a:solidFill>
                <a:srgbClr val="1A1E21"/>
              </a:solidFill>
            </a:endParaRPr>
          </a:p>
        </p:txBody>
      </p:sp>
      <p:sp>
        <p:nvSpPr>
          <p:cNvPr id="3" name="文本框 15"/>
          <p:cNvSpPr txBox="1"/>
          <p:nvPr/>
        </p:nvSpPr>
        <p:spPr>
          <a:xfrm>
            <a:off x="4874398" y="42217"/>
            <a:ext cx="101328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zh-TW" dirty="0">
                <a:solidFill>
                  <a:schemeClr val="bg1">
                    <a:lumMod val="65000"/>
                  </a:schemeClr>
                </a:solidFill>
              </a:rPr>
              <a:t>OUTLINE</a:t>
            </a: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>
                    <a:lumMod val="65000"/>
                  </a:schemeClr>
                </a:solidFill>
              </a:rPr>
              <a:t>大綱</a:t>
            </a:r>
            <a:endParaRPr kumimoji="1" lang="zh-CN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文本框 8"/>
          <p:cNvSpPr txBox="1"/>
          <p:nvPr/>
        </p:nvSpPr>
        <p:spPr>
          <a:xfrm>
            <a:off x="6426400" y="49285"/>
            <a:ext cx="64624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/>
                </a:solidFill>
              </a:rPr>
              <a:t>理論</a:t>
            </a:r>
            <a:endParaRPr kumimoji="1" lang="en-US" altLang="zh-TW" dirty="0">
              <a:solidFill>
                <a:schemeClr val="bg1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/>
                </a:solidFill>
              </a:rPr>
              <a:t>發想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5" name="文本框 9"/>
          <p:cNvSpPr txBox="1"/>
          <p:nvPr/>
        </p:nvSpPr>
        <p:spPr>
          <a:xfrm>
            <a:off x="7856893" y="64213"/>
            <a:ext cx="64624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rgbClr val="A6A6A6"/>
                </a:solidFill>
              </a:rPr>
              <a:t>文本</a:t>
            </a:r>
            <a:endParaRPr kumimoji="1" lang="en-US" altLang="zh-TW" dirty="0">
              <a:solidFill>
                <a:srgbClr val="A6A6A6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rgbClr val="A6A6A6"/>
                </a:solidFill>
              </a:rPr>
              <a:t>字典</a:t>
            </a:r>
            <a:endParaRPr kumimoji="1" lang="zh-CN" altLang="en-US" dirty="0">
              <a:solidFill>
                <a:srgbClr val="A6A6A6"/>
              </a:solidFill>
            </a:endParaRPr>
          </a:p>
        </p:txBody>
      </p:sp>
      <p:sp>
        <p:nvSpPr>
          <p:cNvPr id="12" name="橢圓 11"/>
          <p:cNvSpPr/>
          <p:nvPr/>
        </p:nvSpPr>
        <p:spPr>
          <a:xfrm>
            <a:off x="6429170" y="3246910"/>
            <a:ext cx="1430493" cy="1541728"/>
          </a:xfrm>
          <a:prstGeom prst="ellipse">
            <a:avLst/>
          </a:prstGeom>
          <a:solidFill>
            <a:schemeClr val="tx1">
              <a:alpha val="47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文字方塊 8"/>
          <p:cNvSpPr txBox="1"/>
          <p:nvPr/>
        </p:nvSpPr>
        <p:spPr>
          <a:xfrm>
            <a:off x="3042025" y="1918028"/>
            <a:ext cx="7967441" cy="953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66" indent="-342866">
              <a:buFont typeface="Wingdings" panose="05000000000000000000" pitchFamily="2" charset="2"/>
              <a:buChar char="ü"/>
            </a:pPr>
            <a:r>
              <a:rPr lang="zh-TW" altLang="en-US" sz="2800" dirty="0">
                <a:solidFill>
                  <a:schemeClr val="bg1"/>
                </a:solidFill>
              </a:rPr>
              <a:t>憂鬱傾向與非憂鬱傾向者的用字差異</a:t>
            </a:r>
            <a:endParaRPr lang="en-US" altLang="zh-TW" sz="2800" dirty="0">
              <a:solidFill>
                <a:schemeClr val="bg1"/>
              </a:solidFill>
            </a:endParaRPr>
          </a:p>
          <a:p>
            <a:pPr marL="342866" indent="-342866">
              <a:buFont typeface="Wingdings" panose="05000000000000000000" pitchFamily="2" charset="2"/>
              <a:buChar char="ü"/>
            </a:pPr>
            <a:endParaRPr lang="zh-TW" altLang="en-US" sz="2800" dirty="0">
              <a:solidFill>
                <a:schemeClr val="bg1"/>
              </a:solidFill>
            </a:endParaRPr>
          </a:p>
        </p:txBody>
      </p:sp>
      <p:sp>
        <p:nvSpPr>
          <p:cNvPr id="14" name="文字方塊 13"/>
          <p:cNvSpPr txBox="1"/>
          <p:nvPr/>
        </p:nvSpPr>
        <p:spPr>
          <a:xfrm>
            <a:off x="3778530" y="2646209"/>
            <a:ext cx="7967441" cy="523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66" indent="-342866">
              <a:buFont typeface="Wingdings" panose="05000000000000000000" pitchFamily="2" charset="2"/>
              <a:buChar char="ü"/>
            </a:pPr>
            <a:r>
              <a:rPr lang="zh-TW" altLang="en-US" sz="2800" dirty="0">
                <a:solidFill>
                  <a:schemeClr val="bg1"/>
                </a:solidFill>
              </a:rPr>
              <a:t>自殺作家</a:t>
            </a:r>
            <a:r>
              <a:rPr lang="en-US" altLang="zh-TW" sz="2800" dirty="0">
                <a:solidFill>
                  <a:schemeClr val="bg1"/>
                </a:solidFill>
              </a:rPr>
              <a:t>vs.</a:t>
            </a:r>
            <a:r>
              <a:rPr lang="zh-TW" altLang="en-US" sz="2800" dirty="0">
                <a:solidFill>
                  <a:schemeClr val="bg1"/>
                </a:solidFill>
              </a:rPr>
              <a:t>非自殺作家</a:t>
            </a:r>
          </a:p>
        </p:txBody>
      </p:sp>
      <p:sp>
        <p:nvSpPr>
          <p:cNvPr id="15" name="文字方塊 14"/>
          <p:cNvSpPr txBox="1"/>
          <p:nvPr/>
        </p:nvSpPr>
        <p:spPr>
          <a:xfrm>
            <a:off x="3778530" y="3672317"/>
            <a:ext cx="7967441" cy="1815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solidFill>
                  <a:schemeClr val="bg1"/>
                </a:solidFill>
              </a:rPr>
              <a:t>自殺作家的</a:t>
            </a:r>
            <a:endParaRPr lang="en-US" altLang="zh-TW" sz="2800" dirty="0">
              <a:solidFill>
                <a:schemeClr val="bg1"/>
              </a:solidFill>
            </a:endParaRPr>
          </a:p>
          <a:p>
            <a:pPr marL="457154" indent="-457154">
              <a:buFont typeface="Wingdings" panose="05000000000000000000" pitchFamily="2" charset="2"/>
              <a:buChar char="Ø"/>
            </a:pPr>
            <a:r>
              <a:rPr lang="zh-TW" altLang="en-US" sz="2800" dirty="0">
                <a:solidFill>
                  <a:schemeClr val="bg1"/>
                </a:solidFill>
              </a:rPr>
              <a:t>「我」頻率是否較高</a:t>
            </a:r>
            <a:endParaRPr lang="en-US" altLang="zh-TW" sz="2800" dirty="0">
              <a:solidFill>
                <a:schemeClr val="bg1"/>
              </a:solidFill>
            </a:endParaRPr>
          </a:p>
          <a:p>
            <a:pPr marL="457154" indent="-457154">
              <a:buFont typeface="Wingdings" panose="05000000000000000000" pitchFamily="2" charset="2"/>
              <a:buChar char="Ø"/>
            </a:pPr>
            <a:r>
              <a:rPr lang="zh-TW" altLang="en-US" sz="2800" dirty="0">
                <a:solidFill>
                  <a:schemeClr val="bg1"/>
                </a:solidFill>
              </a:rPr>
              <a:t>認知歷程詞的詞是否較少</a:t>
            </a:r>
            <a:endParaRPr lang="en-US" altLang="zh-TW" sz="2800" dirty="0">
              <a:solidFill>
                <a:schemeClr val="bg1"/>
              </a:solidFill>
            </a:endParaRPr>
          </a:p>
          <a:p>
            <a:pPr marL="457154" indent="-457154">
              <a:buFont typeface="Wingdings" panose="05000000000000000000" pitchFamily="2" charset="2"/>
              <a:buChar char="Ø"/>
            </a:pPr>
            <a:r>
              <a:rPr lang="zh-TW" altLang="en-US" sz="2800" dirty="0">
                <a:solidFill>
                  <a:schemeClr val="bg1"/>
                </a:solidFill>
              </a:rPr>
              <a:t>正負向情緒詞的使用頻率差異</a:t>
            </a:r>
            <a:endParaRPr lang="en-US" altLang="zh-TW" sz="2800" dirty="0">
              <a:solidFill>
                <a:schemeClr val="bg1"/>
              </a:solidFill>
            </a:endParaRPr>
          </a:p>
        </p:txBody>
      </p:sp>
      <p:sp>
        <p:nvSpPr>
          <p:cNvPr id="16" name="文本框 11"/>
          <p:cNvSpPr txBox="1"/>
          <p:nvPr/>
        </p:nvSpPr>
        <p:spPr>
          <a:xfrm>
            <a:off x="9287384" y="49284"/>
            <a:ext cx="64624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rgbClr val="A6A6A6"/>
                </a:solidFill>
              </a:rPr>
              <a:t>結果</a:t>
            </a:r>
            <a:endParaRPr kumimoji="1" lang="en-US" altLang="zh-TW" dirty="0">
              <a:solidFill>
                <a:srgbClr val="A6A6A6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rgbClr val="A6A6A6"/>
                </a:solidFill>
              </a:rPr>
              <a:t>討論</a:t>
            </a:r>
            <a:endParaRPr kumimoji="1" lang="zh-CN" altLang="en-US" dirty="0">
              <a:solidFill>
                <a:srgbClr val="A6A6A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1706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9" grpId="0"/>
      <p:bldP spid="14" grpId="0"/>
      <p:bldP spid="1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5240237" y="2275480"/>
            <a:ext cx="1711526" cy="1711526"/>
          </a:xfrm>
          <a:prstGeom prst="ellipse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kumimoji="1" lang="en-US" altLang="zh-CN" sz="11999" dirty="0">
                <a:solidFill>
                  <a:schemeClr val="bg1"/>
                </a:solidFill>
              </a:rPr>
              <a:t>2</a:t>
            </a:r>
            <a:endParaRPr kumimoji="1" lang="zh-CN" altLang="en-US" sz="11999" dirty="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794286" y="4364926"/>
            <a:ext cx="67505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TW" altLang="en-US" sz="3200" dirty="0" smtClean="0">
                <a:solidFill>
                  <a:schemeClr val="bg1"/>
                </a:solidFill>
              </a:rPr>
              <a:t>尋找文本，進行字詞分析來驗證理論</a:t>
            </a:r>
            <a:endParaRPr kumimoji="1" lang="en-US" altLang="zh-TW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1137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7567" y="6951"/>
            <a:ext cx="12249567" cy="6851049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794" y="447"/>
            <a:ext cx="12190413" cy="881754"/>
          </a:xfrm>
          <a:prstGeom prst="rect">
            <a:avLst/>
          </a:prstGeom>
          <a:solidFill>
            <a:srgbClr val="1A1E2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2" name="矩形 1"/>
          <p:cNvSpPr/>
          <p:nvPr/>
        </p:nvSpPr>
        <p:spPr>
          <a:xfrm flipV="1">
            <a:off x="7733201" y="831234"/>
            <a:ext cx="893629" cy="60951"/>
          </a:xfrm>
          <a:prstGeom prst="rect">
            <a:avLst/>
          </a:prstGeom>
          <a:solidFill>
            <a:srgbClr val="2CBD9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33" b="1" dirty="0">
              <a:solidFill>
                <a:srgbClr val="1A1E21"/>
              </a:solidFill>
            </a:endParaRPr>
          </a:p>
        </p:txBody>
      </p:sp>
      <p:sp>
        <p:nvSpPr>
          <p:cNvPr id="3" name="文本框 15"/>
          <p:cNvSpPr txBox="1"/>
          <p:nvPr/>
        </p:nvSpPr>
        <p:spPr>
          <a:xfrm>
            <a:off x="4874398" y="42217"/>
            <a:ext cx="101328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zh-TW" dirty="0">
                <a:solidFill>
                  <a:schemeClr val="bg1">
                    <a:lumMod val="65000"/>
                  </a:schemeClr>
                </a:solidFill>
              </a:rPr>
              <a:t>OUTLINE</a:t>
            </a: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>
                    <a:lumMod val="65000"/>
                  </a:schemeClr>
                </a:solidFill>
              </a:rPr>
              <a:t>大綱</a:t>
            </a:r>
            <a:endParaRPr kumimoji="1" lang="zh-CN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文本框 8"/>
          <p:cNvSpPr txBox="1"/>
          <p:nvPr/>
        </p:nvSpPr>
        <p:spPr>
          <a:xfrm>
            <a:off x="6426400" y="49285"/>
            <a:ext cx="64624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>
                    <a:lumMod val="65000"/>
                  </a:schemeClr>
                </a:solidFill>
              </a:rPr>
              <a:t>理論</a:t>
            </a:r>
            <a:endParaRPr kumimoji="1"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>
                    <a:lumMod val="65000"/>
                  </a:schemeClr>
                </a:solidFill>
              </a:rPr>
              <a:t>發想</a:t>
            </a:r>
            <a:endParaRPr kumimoji="1" lang="zh-CN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文本框 9"/>
          <p:cNvSpPr txBox="1"/>
          <p:nvPr/>
        </p:nvSpPr>
        <p:spPr>
          <a:xfrm>
            <a:off x="7856893" y="64213"/>
            <a:ext cx="64624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/>
                </a:solidFill>
              </a:rPr>
              <a:t>文本</a:t>
            </a:r>
            <a:endParaRPr kumimoji="1" lang="en-US" altLang="zh-TW" dirty="0">
              <a:solidFill>
                <a:schemeClr val="bg1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/>
                </a:solidFill>
              </a:rPr>
              <a:t>字典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7" name="文本框 11"/>
          <p:cNvSpPr txBox="1"/>
          <p:nvPr/>
        </p:nvSpPr>
        <p:spPr>
          <a:xfrm>
            <a:off x="9287384" y="49284"/>
            <a:ext cx="64624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rgbClr val="A6A6A6"/>
                </a:solidFill>
              </a:rPr>
              <a:t>結果</a:t>
            </a:r>
            <a:endParaRPr kumimoji="1" lang="en-US" altLang="zh-TW" dirty="0">
              <a:solidFill>
                <a:srgbClr val="A6A6A6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rgbClr val="A6A6A6"/>
                </a:solidFill>
              </a:rPr>
              <a:t>討論</a:t>
            </a:r>
            <a:endParaRPr kumimoji="1" lang="zh-CN" altLang="en-US" dirty="0">
              <a:solidFill>
                <a:srgbClr val="A6A6A6"/>
              </a:solidFill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0" y="835960"/>
            <a:ext cx="12191207" cy="6026321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矩形 21"/>
          <p:cNvSpPr/>
          <p:nvPr/>
        </p:nvSpPr>
        <p:spPr>
          <a:xfrm>
            <a:off x="15631" y="3603346"/>
            <a:ext cx="12190413" cy="609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3869195" y="3506593"/>
            <a:ext cx="221644" cy="22164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7" name="椭圆 31"/>
          <p:cNvSpPr/>
          <p:nvPr/>
        </p:nvSpPr>
        <p:spPr>
          <a:xfrm>
            <a:off x="6428614" y="3506591"/>
            <a:ext cx="221644" cy="22164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chemeClr val="bg1"/>
              </a:solidFill>
            </a:endParaRPr>
          </a:p>
        </p:txBody>
      </p:sp>
      <p:sp>
        <p:nvSpPr>
          <p:cNvPr id="44" name="椭圆 32"/>
          <p:cNvSpPr/>
          <p:nvPr/>
        </p:nvSpPr>
        <p:spPr>
          <a:xfrm>
            <a:off x="8988040" y="3492525"/>
            <a:ext cx="221644" cy="221644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chemeClr val="bg1"/>
              </a:solidFill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1611258" y="3137619"/>
            <a:ext cx="1139908" cy="3796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867" b="1" dirty="0">
                <a:solidFill>
                  <a:schemeClr val="bg1"/>
                </a:solidFill>
                <a:latin typeface="Century Gothic"/>
                <a:ea typeface="微软雅黑" charset="0"/>
              </a:rPr>
              <a:t>收集文本</a:t>
            </a:r>
            <a:endParaRPr lang="zh-CN" altLang="en-US" sz="1867" b="1" dirty="0">
              <a:solidFill>
                <a:schemeClr val="bg1"/>
              </a:solidFill>
              <a:latin typeface="Century Gothic"/>
              <a:ea typeface="微软雅黑" charset="0"/>
            </a:endParaRPr>
          </a:p>
        </p:txBody>
      </p:sp>
      <p:grpSp>
        <p:nvGrpSpPr>
          <p:cNvPr id="25" name="组 6"/>
          <p:cNvGrpSpPr/>
          <p:nvPr/>
        </p:nvGrpSpPr>
        <p:grpSpPr>
          <a:xfrm>
            <a:off x="915838" y="1347433"/>
            <a:ext cx="2604241" cy="2378609"/>
            <a:chOff x="919303" y="1335287"/>
            <a:chExt cx="2604580" cy="2378919"/>
          </a:xfrm>
        </p:grpSpPr>
        <p:sp>
          <p:nvSpPr>
            <p:cNvPr id="26" name="椭圆 29"/>
            <p:cNvSpPr/>
            <p:nvPr/>
          </p:nvSpPr>
          <p:spPr>
            <a:xfrm>
              <a:off x="1309942" y="3492533"/>
              <a:ext cx="221673" cy="22167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3200">
                <a:solidFill>
                  <a:schemeClr val="bg1"/>
                </a:solidFill>
              </a:endParaRPr>
            </a:p>
          </p:txBody>
        </p:sp>
        <p:sp>
          <p:nvSpPr>
            <p:cNvPr id="30" name="任意形状 37"/>
            <p:cNvSpPr/>
            <p:nvPr/>
          </p:nvSpPr>
          <p:spPr>
            <a:xfrm flipV="1">
              <a:off x="919303" y="1335287"/>
              <a:ext cx="2604580" cy="1815145"/>
            </a:xfrm>
            <a:custGeom>
              <a:avLst/>
              <a:gdLst>
                <a:gd name="connsiteX0" fmla="*/ 0 w 1953435"/>
                <a:gd name="connsiteY0" fmla="*/ 1361359 h 1361359"/>
                <a:gd name="connsiteX1" fmla="*/ 1953435 w 1953435"/>
                <a:gd name="connsiteY1" fmla="*/ 1361359 h 1361359"/>
                <a:gd name="connsiteX2" fmla="*/ 1953435 w 1953435"/>
                <a:gd name="connsiteY2" fmla="*/ 145918 h 1361359"/>
                <a:gd name="connsiteX3" fmla="*/ 472409 w 1953435"/>
                <a:gd name="connsiteY3" fmla="*/ 145918 h 1361359"/>
                <a:gd name="connsiteX4" fmla="*/ 376106 w 1953435"/>
                <a:gd name="connsiteY4" fmla="*/ 0 h 1361359"/>
                <a:gd name="connsiteX5" fmla="*/ 279802 w 1953435"/>
                <a:gd name="connsiteY5" fmla="*/ 145918 h 1361359"/>
                <a:gd name="connsiteX6" fmla="*/ 0 w 1953435"/>
                <a:gd name="connsiteY6" fmla="*/ 145918 h 1361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3435" h="1361359">
                  <a:moveTo>
                    <a:pt x="0" y="1361359"/>
                  </a:moveTo>
                  <a:lnTo>
                    <a:pt x="1953435" y="1361359"/>
                  </a:lnTo>
                  <a:lnTo>
                    <a:pt x="1953435" y="145918"/>
                  </a:lnTo>
                  <a:lnTo>
                    <a:pt x="472409" y="145918"/>
                  </a:lnTo>
                  <a:lnTo>
                    <a:pt x="376106" y="0"/>
                  </a:lnTo>
                  <a:lnTo>
                    <a:pt x="279802" y="145918"/>
                  </a:lnTo>
                  <a:lnTo>
                    <a:pt x="0" y="145918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3200">
                <a:solidFill>
                  <a:schemeClr val="bg1"/>
                </a:solidFill>
              </a:endParaRPr>
            </a:p>
          </p:txBody>
        </p:sp>
        <p:cxnSp>
          <p:nvCxnSpPr>
            <p:cNvPr id="28" name="直线连接符 8"/>
            <p:cNvCxnSpPr>
              <a:stCxn id="30" idx="4"/>
              <a:endCxn id="26" idx="0"/>
            </p:cNvCxnSpPr>
            <p:nvPr/>
          </p:nvCxnSpPr>
          <p:spPr>
            <a:xfrm>
              <a:off x="1420778" y="3150431"/>
              <a:ext cx="1" cy="342101"/>
            </a:xfrm>
            <a:prstGeom prst="line">
              <a:avLst/>
            </a:prstGeom>
            <a:ln w="19050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橢圓形圖說文字 11"/>
          <p:cNvSpPr/>
          <p:nvPr/>
        </p:nvSpPr>
        <p:spPr>
          <a:xfrm>
            <a:off x="3883780" y="3902443"/>
            <a:ext cx="2994522" cy="1856935"/>
          </a:xfrm>
          <a:prstGeom prst="wedgeEllipseCallout">
            <a:avLst>
              <a:gd name="adj1" fmla="val 73366"/>
              <a:gd name="adj2" fmla="val 25378"/>
            </a:avLst>
          </a:prstGeom>
          <a:solidFill>
            <a:srgbClr val="3D3D3D">
              <a:alpha val="6117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53" name="圖片 5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3201" y="4084348"/>
            <a:ext cx="4083170" cy="2291113"/>
          </a:xfrm>
          <a:prstGeom prst="rect">
            <a:avLst/>
          </a:prstGeom>
        </p:spPr>
      </p:pic>
      <p:sp>
        <p:nvSpPr>
          <p:cNvPr id="39" name="文字方塊 38"/>
          <p:cNvSpPr txBox="1"/>
          <p:nvPr/>
        </p:nvSpPr>
        <p:spPr>
          <a:xfrm>
            <a:off x="1146647" y="1458765"/>
            <a:ext cx="2142623" cy="1477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66" indent="-342866">
              <a:buFont typeface="Wingdings" panose="05000000000000000000" pitchFamily="2" charset="2"/>
              <a:buChar char="ü"/>
            </a:pPr>
            <a:r>
              <a:rPr lang="zh-TW" altLang="en-US" dirty="0">
                <a:solidFill>
                  <a:schemeClr val="bg1"/>
                </a:solidFill>
              </a:rPr>
              <a:t>避免文化差異</a:t>
            </a:r>
            <a:endParaRPr lang="en-US" altLang="zh-TW" dirty="0">
              <a:solidFill>
                <a:schemeClr val="bg1"/>
              </a:solidFill>
            </a:endParaRPr>
          </a:p>
          <a:p>
            <a:pPr marL="342866" indent="-342866">
              <a:buFont typeface="Wingdings" panose="05000000000000000000" pitchFamily="2" charset="2"/>
              <a:buChar char="ü"/>
            </a:pPr>
            <a:r>
              <a:rPr lang="zh-TW" altLang="en-US" dirty="0">
                <a:solidFill>
                  <a:schemeClr val="bg1"/>
                </a:solidFill>
              </a:rPr>
              <a:t>避免時代差異</a:t>
            </a:r>
            <a:endParaRPr lang="en-US" altLang="zh-TW" dirty="0">
              <a:solidFill>
                <a:schemeClr val="bg1"/>
              </a:solidFill>
            </a:endParaRPr>
          </a:p>
          <a:p>
            <a:pPr marL="342866" indent="-342866">
              <a:buFont typeface="Wingdings" panose="05000000000000000000" pitchFamily="2" charset="2"/>
              <a:buChar char="ü"/>
            </a:pPr>
            <a:r>
              <a:rPr lang="zh-TW" altLang="en-US" dirty="0">
                <a:solidFill>
                  <a:schemeClr val="bg1"/>
                </a:solidFill>
              </a:rPr>
              <a:t>可用文本</a:t>
            </a:r>
            <a:endParaRPr lang="en-US" altLang="zh-TW" dirty="0">
              <a:solidFill>
                <a:schemeClr val="bg1"/>
              </a:solidFill>
            </a:endParaRPr>
          </a:p>
          <a:p>
            <a:pPr marL="342866" indent="-342866">
              <a:buFont typeface="Wingdings" panose="05000000000000000000" pitchFamily="2" charset="2"/>
              <a:buChar char="ü"/>
            </a:pPr>
            <a:r>
              <a:rPr lang="zh-TW" altLang="en-US" dirty="0">
                <a:solidFill>
                  <a:schemeClr val="bg1"/>
                </a:solidFill>
              </a:rPr>
              <a:t>非小說</a:t>
            </a:r>
            <a:endParaRPr lang="en-US" altLang="zh-TW" dirty="0">
              <a:solidFill>
                <a:schemeClr val="bg1"/>
              </a:solidFill>
            </a:endParaRPr>
          </a:p>
          <a:p>
            <a:r>
              <a:rPr lang="zh-TW" altLang="en-US" dirty="0">
                <a:solidFill>
                  <a:schemeClr val="bg1"/>
                </a:solidFill>
              </a:rPr>
              <a:t>（但含自傳式小說）</a:t>
            </a:r>
            <a:endParaRPr lang="en-US" altLang="zh-TW" dirty="0">
              <a:solidFill>
                <a:schemeClr val="bg1"/>
              </a:solidFill>
            </a:endParaRPr>
          </a:p>
        </p:txBody>
      </p:sp>
      <p:sp>
        <p:nvSpPr>
          <p:cNvPr id="54" name="文字方塊 53"/>
          <p:cNvSpPr txBox="1"/>
          <p:nvPr/>
        </p:nvSpPr>
        <p:spPr>
          <a:xfrm rot="20563405">
            <a:off x="4046548" y="4393095"/>
            <a:ext cx="3742788" cy="523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b="1" dirty="0">
                <a:solidFill>
                  <a:srgbClr val="2CBD94"/>
                </a:solidFill>
              </a:rPr>
              <a:t>Let’s get </a:t>
            </a:r>
            <a:r>
              <a:rPr lang="en-US" altLang="zh-TW" sz="2800" b="1" dirty="0" smtClean="0">
                <a:solidFill>
                  <a:srgbClr val="2CBD94"/>
                </a:solidFill>
              </a:rPr>
              <a:t>started!</a:t>
            </a:r>
            <a:endParaRPr lang="zh-TW" altLang="en-US" sz="2800" b="1" dirty="0">
              <a:solidFill>
                <a:srgbClr val="2CBD9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1850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  <p:bldP spid="3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" y="447"/>
            <a:ext cx="12191207" cy="8325793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794" y="447"/>
            <a:ext cx="12190413" cy="881754"/>
          </a:xfrm>
          <a:prstGeom prst="rect">
            <a:avLst/>
          </a:prstGeom>
          <a:solidFill>
            <a:srgbClr val="1A1E2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2" name="矩形 1"/>
          <p:cNvSpPr/>
          <p:nvPr/>
        </p:nvSpPr>
        <p:spPr>
          <a:xfrm flipV="1">
            <a:off x="7733201" y="831234"/>
            <a:ext cx="893629" cy="60951"/>
          </a:xfrm>
          <a:prstGeom prst="rect">
            <a:avLst/>
          </a:prstGeom>
          <a:solidFill>
            <a:srgbClr val="2CBD9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33" b="1" dirty="0">
              <a:solidFill>
                <a:srgbClr val="1A1E21"/>
              </a:solidFill>
            </a:endParaRPr>
          </a:p>
        </p:txBody>
      </p:sp>
      <p:sp>
        <p:nvSpPr>
          <p:cNvPr id="3" name="文本框 15"/>
          <p:cNvSpPr txBox="1"/>
          <p:nvPr/>
        </p:nvSpPr>
        <p:spPr>
          <a:xfrm>
            <a:off x="4874398" y="42217"/>
            <a:ext cx="101328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zh-TW" dirty="0">
                <a:solidFill>
                  <a:schemeClr val="bg1">
                    <a:lumMod val="65000"/>
                  </a:schemeClr>
                </a:solidFill>
              </a:rPr>
              <a:t>OUTLINE</a:t>
            </a: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>
                    <a:lumMod val="65000"/>
                  </a:schemeClr>
                </a:solidFill>
              </a:rPr>
              <a:t>大綱</a:t>
            </a:r>
            <a:endParaRPr kumimoji="1" lang="zh-CN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文本框 8"/>
          <p:cNvSpPr txBox="1"/>
          <p:nvPr/>
        </p:nvSpPr>
        <p:spPr>
          <a:xfrm>
            <a:off x="6426400" y="49285"/>
            <a:ext cx="64624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>
                    <a:lumMod val="65000"/>
                  </a:schemeClr>
                </a:solidFill>
              </a:rPr>
              <a:t>理論</a:t>
            </a:r>
            <a:endParaRPr kumimoji="1" lang="en-US" altLang="zh-TW" dirty="0">
              <a:solidFill>
                <a:schemeClr val="bg1">
                  <a:lumMod val="65000"/>
                </a:schemeClr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>
                    <a:lumMod val="65000"/>
                  </a:schemeClr>
                </a:solidFill>
              </a:rPr>
              <a:t>發想</a:t>
            </a:r>
            <a:endParaRPr kumimoji="1" lang="zh-CN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文本框 9"/>
          <p:cNvSpPr txBox="1"/>
          <p:nvPr/>
        </p:nvSpPr>
        <p:spPr>
          <a:xfrm>
            <a:off x="7856893" y="64213"/>
            <a:ext cx="64624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/>
                </a:solidFill>
              </a:rPr>
              <a:t>文本</a:t>
            </a:r>
            <a:endParaRPr kumimoji="1" lang="en-US" altLang="zh-TW" dirty="0">
              <a:solidFill>
                <a:schemeClr val="bg1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chemeClr val="bg1"/>
                </a:solidFill>
              </a:rPr>
              <a:t>字典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765620"/>
            <a:ext cx="12191207" cy="6026321"/>
          </a:xfrm>
          <a:prstGeom prst="rect">
            <a:avLst/>
          </a:prstGeom>
          <a:solidFill>
            <a:srgbClr val="000000">
              <a:alpha val="2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/>
          <p:cNvSpPr/>
          <p:nvPr/>
        </p:nvSpPr>
        <p:spPr>
          <a:xfrm>
            <a:off x="1111348" y="2190520"/>
            <a:ext cx="4776337" cy="3297269"/>
          </a:xfrm>
          <a:prstGeom prst="rect">
            <a:avLst/>
          </a:prstGeom>
          <a:solidFill>
            <a:srgbClr val="BCBCBC">
              <a:alpha val="40000"/>
            </a:srgb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文字方塊 11"/>
          <p:cNvSpPr txBox="1"/>
          <p:nvPr/>
        </p:nvSpPr>
        <p:spPr>
          <a:xfrm>
            <a:off x="1762700" y="2662296"/>
            <a:ext cx="37237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154" indent="-457154">
              <a:buFont typeface="Wingdings" panose="05000000000000000000" pitchFamily="2" charset="2"/>
              <a:buChar char="p"/>
            </a:pPr>
            <a:r>
              <a:rPr lang="zh-TW" altLang="en-US" sz="2800" b="1" dirty="0">
                <a:solidFill>
                  <a:schemeClr val="bg1"/>
                </a:solidFill>
              </a:rPr>
              <a:t>自殺作家</a:t>
            </a:r>
            <a:r>
              <a:rPr lang="en-US" altLang="zh-TW" sz="2800" b="1" dirty="0">
                <a:solidFill>
                  <a:schemeClr val="bg1"/>
                </a:solidFill>
              </a:rPr>
              <a:t>4</a:t>
            </a:r>
            <a:r>
              <a:rPr lang="zh-TW" altLang="en-US" sz="2800" b="1" dirty="0">
                <a:solidFill>
                  <a:schemeClr val="bg1"/>
                </a:solidFill>
              </a:rPr>
              <a:t>人</a:t>
            </a:r>
            <a:endParaRPr lang="en-US" altLang="zh-TW" sz="2800" b="1" dirty="0">
              <a:solidFill>
                <a:schemeClr val="bg1"/>
              </a:solidFill>
            </a:endParaRPr>
          </a:p>
          <a:p>
            <a:r>
              <a:rPr lang="en-US" altLang="zh-TW" sz="2800" dirty="0" smtClean="0">
                <a:solidFill>
                  <a:schemeClr val="bg1"/>
                </a:solidFill>
              </a:rPr>
              <a:t>1.</a:t>
            </a:r>
            <a:r>
              <a:rPr lang="zh-TW" altLang="en-US" sz="2800" dirty="0" smtClean="0">
                <a:solidFill>
                  <a:schemeClr val="bg1"/>
                </a:solidFill>
              </a:rPr>
              <a:t>南</a:t>
            </a:r>
            <a:r>
              <a:rPr lang="zh-TW" altLang="en-US" sz="2800" dirty="0">
                <a:solidFill>
                  <a:schemeClr val="bg1"/>
                </a:solidFill>
              </a:rPr>
              <a:t>康</a:t>
            </a:r>
            <a:r>
              <a:rPr lang="en-US" altLang="zh-TW" sz="2800" dirty="0">
                <a:solidFill>
                  <a:schemeClr val="bg1"/>
                </a:solidFill>
              </a:rPr>
              <a:t>—</a:t>
            </a:r>
            <a:r>
              <a:rPr lang="zh-TW" altLang="en-US" sz="2800" dirty="0">
                <a:solidFill>
                  <a:schemeClr val="bg1"/>
                </a:solidFill>
              </a:rPr>
              <a:t>等你到</a:t>
            </a:r>
            <a:r>
              <a:rPr lang="en-US" altLang="zh-TW" sz="2800" dirty="0">
                <a:solidFill>
                  <a:schemeClr val="bg1"/>
                </a:solidFill>
              </a:rPr>
              <a:t>35</a:t>
            </a:r>
            <a:r>
              <a:rPr lang="zh-TW" altLang="en-US" sz="2800" dirty="0">
                <a:solidFill>
                  <a:schemeClr val="bg1"/>
                </a:solidFill>
              </a:rPr>
              <a:t>歲</a:t>
            </a:r>
            <a:endParaRPr lang="en-US" altLang="zh-TW" sz="2800" dirty="0">
              <a:solidFill>
                <a:schemeClr val="bg1"/>
              </a:solidFill>
            </a:endParaRPr>
          </a:p>
          <a:p>
            <a:r>
              <a:rPr lang="en-US" altLang="zh-TW" sz="2800" dirty="0" smtClean="0">
                <a:solidFill>
                  <a:schemeClr val="bg1"/>
                </a:solidFill>
              </a:rPr>
              <a:t>2.</a:t>
            </a:r>
            <a:r>
              <a:rPr lang="zh-TW" altLang="en-US" sz="2800" dirty="0" smtClean="0">
                <a:solidFill>
                  <a:schemeClr val="bg1"/>
                </a:solidFill>
              </a:rPr>
              <a:t>海子</a:t>
            </a:r>
            <a:r>
              <a:rPr lang="en-US" altLang="zh-TW" sz="2800" dirty="0">
                <a:solidFill>
                  <a:schemeClr val="bg1"/>
                </a:solidFill>
              </a:rPr>
              <a:t>—</a:t>
            </a:r>
            <a:r>
              <a:rPr lang="zh-TW" altLang="en-US" sz="2800" dirty="0">
                <a:solidFill>
                  <a:schemeClr val="bg1"/>
                </a:solidFill>
              </a:rPr>
              <a:t>短詩集</a:t>
            </a:r>
            <a:endParaRPr lang="en-US" altLang="zh-TW" sz="2800" dirty="0">
              <a:solidFill>
                <a:schemeClr val="bg1"/>
              </a:solidFill>
            </a:endParaRPr>
          </a:p>
          <a:p>
            <a:r>
              <a:rPr lang="en-US" altLang="zh-TW" sz="2800" dirty="0" smtClean="0">
                <a:solidFill>
                  <a:schemeClr val="bg1"/>
                </a:solidFill>
              </a:rPr>
              <a:t>3.</a:t>
            </a:r>
            <a:r>
              <a:rPr lang="zh-TW" altLang="en-US" sz="2800" dirty="0" smtClean="0">
                <a:solidFill>
                  <a:schemeClr val="bg1"/>
                </a:solidFill>
              </a:rPr>
              <a:t>太</a:t>
            </a:r>
            <a:r>
              <a:rPr lang="zh-TW" altLang="en-US" sz="2800" dirty="0">
                <a:solidFill>
                  <a:schemeClr val="bg1"/>
                </a:solidFill>
              </a:rPr>
              <a:t>宰治</a:t>
            </a:r>
            <a:r>
              <a:rPr lang="en-US" altLang="zh-TW" sz="2800" dirty="0">
                <a:solidFill>
                  <a:schemeClr val="bg1"/>
                </a:solidFill>
              </a:rPr>
              <a:t>—</a:t>
            </a:r>
            <a:r>
              <a:rPr lang="zh-TW" altLang="en-US" sz="2800" dirty="0">
                <a:solidFill>
                  <a:schemeClr val="bg1"/>
                </a:solidFill>
              </a:rPr>
              <a:t>人間失格</a:t>
            </a:r>
            <a:endParaRPr lang="en-US" altLang="zh-TW" sz="2800" dirty="0">
              <a:solidFill>
                <a:schemeClr val="bg1"/>
              </a:solidFill>
            </a:endParaRPr>
          </a:p>
          <a:p>
            <a:r>
              <a:rPr lang="en-US" altLang="zh-TW" sz="2800" dirty="0" smtClean="0">
                <a:solidFill>
                  <a:schemeClr val="bg1"/>
                </a:solidFill>
              </a:rPr>
              <a:t>4.</a:t>
            </a:r>
            <a:r>
              <a:rPr lang="zh-TW" altLang="en-US" sz="2800" dirty="0" smtClean="0">
                <a:solidFill>
                  <a:schemeClr val="bg1"/>
                </a:solidFill>
              </a:rPr>
              <a:t>邱妙津</a:t>
            </a:r>
            <a:r>
              <a:rPr lang="en-US" altLang="zh-TW" sz="2800" dirty="0">
                <a:solidFill>
                  <a:schemeClr val="bg1"/>
                </a:solidFill>
              </a:rPr>
              <a:t>—</a:t>
            </a:r>
            <a:r>
              <a:rPr lang="zh-TW" altLang="en-US" sz="2800" dirty="0">
                <a:solidFill>
                  <a:schemeClr val="bg1"/>
                </a:solidFill>
              </a:rPr>
              <a:t>蒙馬特</a:t>
            </a:r>
            <a:r>
              <a:rPr lang="zh-TW" altLang="en-US" sz="2800" dirty="0" smtClean="0">
                <a:solidFill>
                  <a:schemeClr val="bg1"/>
                </a:solidFill>
              </a:rPr>
              <a:t>遺書</a:t>
            </a:r>
            <a:endParaRPr lang="en-US" altLang="zh-TW" sz="2800" dirty="0" smtClean="0">
              <a:solidFill>
                <a:schemeClr val="bg1"/>
              </a:solidFill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6426398" y="2190521"/>
            <a:ext cx="4855889" cy="3297269"/>
          </a:xfrm>
          <a:prstGeom prst="rect">
            <a:avLst/>
          </a:prstGeom>
          <a:solidFill>
            <a:srgbClr val="BCBCBC">
              <a:alpha val="40000"/>
            </a:srgb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文字方塊 12"/>
          <p:cNvSpPr txBox="1"/>
          <p:nvPr/>
        </p:nvSpPr>
        <p:spPr>
          <a:xfrm>
            <a:off x="7172772" y="2285087"/>
            <a:ext cx="381409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154" indent="-457154">
              <a:buFont typeface="Wingdings" panose="05000000000000000000" pitchFamily="2" charset="2"/>
              <a:buChar char="p"/>
            </a:pPr>
            <a:r>
              <a:rPr lang="zh-TW" altLang="en-US" sz="2800" b="1" dirty="0">
                <a:solidFill>
                  <a:schemeClr val="bg1"/>
                </a:solidFill>
              </a:rPr>
              <a:t>非自殺作家</a:t>
            </a:r>
            <a:r>
              <a:rPr lang="en-US" altLang="zh-TW" sz="2800" b="1" dirty="0">
                <a:solidFill>
                  <a:schemeClr val="bg1"/>
                </a:solidFill>
              </a:rPr>
              <a:t>6</a:t>
            </a:r>
            <a:r>
              <a:rPr lang="zh-TW" altLang="en-US" sz="2800" b="1" dirty="0">
                <a:solidFill>
                  <a:schemeClr val="bg1"/>
                </a:solidFill>
              </a:rPr>
              <a:t>人</a:t>
            </a:r>
            <a:endParaRPr lang="en-US" altLang="zh-TW" sz="2800" b="1" dirty="0">
              <a:solidFill>
                <a:schemeClr val="bg1"/>
              </a:solidFill>
            </a:endParaRPr>
          </a:p>
          <a:p>
            <a:r>
              <a:rPr lang="en-US" altLang="zh-TW" sz="2800" dirty="0" smtClean="0">
                <a:solidFill>
                  <a:schemeClr val="bg1"/>
                </a:solidFill>
              </a:rPr>
              <a:t>1.</a:t>
            </a:r>
            <a:r>
              <a:rPr lang="zh-TW" altLang="en-US" sz="2800" dirty="0" smtClean="0">
                <a:solidFill>
                  <a:schemeClr val="bg1"/>
                </a:solidFill>
              </a:rPr>
              <a:t>林海音</a:t>
            </a:r>
            <a:r>
              <a:rPr lang="en-US" altLang="zh-TW" sz="2800" dirty="0">
                <a:solidFill>
                  <a:schemeClr val="bg1"/>
                </a:solidFill>
              </a:rPr>
              <a:t>—</a:t>
            </a:r>
            <a:r>
              <a:rPr lang="zh-TW" altLang="en-US" sz="2800" dirty="0">
                <a:solidFill>
                  <a:schemeClr val="bg1"/>
                </a:solidFill>
              </a:rPr>
              <a:t>竊書記</a:t>
            </a:r>
            <a:endParaRPr lang="en-US" altLang="zh-TW" sz="2800" dirty="0">
              <a:solidFill>
                <a:schemeClr val="bg1"/>
              </a:solidFill>
            </a:endParaRPr>
          </a:p>
          <a:p>
            <a:r>
              <a:rPr lang="en-US" altLang="zh-TW" sz="2800" dirty="0" smtClean="0">
                <a:solidFill>
                  <a:schemeClr val="bg1"/>
                </a:solidFill>
              </a:rPr>
              <a:t>2.</a:t>
            </a:r>
            <a:r>
              <a:rPr lang="zh-TW" altLang="en-US" sz="2800" dirty="0" smtClean="0">
                <a:solidFill>
                  <a:schemeClr val="bg1"/>
                </a:solidFill>
              </a:rPr>
              <a:t>張愛玲</a:t>
            </a:r>
            <a:r>
              <a:rPr lang="en-US" altLang="zh-TW" sz="2800" dirty="0">
                <a:solidFill>
                  <a:schemeClr val="bg1"/>
                </a:solidFill>
              </a:rPr>
              <a:t>—</a:t>
            </a:r>
            <a:r>
              <a:rPr lang="zh-TW" altLang="en-US" sz="2800" dirty="0">
                <a:solidFill>
                  <a:schemeClr val="bg1"/>
                </a:solidFill>
              </a:rPr>
              <a:t>我的天才夢</a:t>
            </a:r>
            <a:endParaRPr lang="en-US" altLang="zh-TW" sz="2800" dirty="0">
              <a:solidFill>
                <a:schemeClr val="bg1"/>
              </a:solidFill>
            </a:endParaRPr>
          </a:p>
          <a:p>
            <a:r>
              <a:rPr lang="en-US" altLang="zh-TW" sz="2800" dirty="0" smtClean="0">
                <a:solidFill>
                  <a:schemeClr val="bg1"/>
                </a:solidFill>
              </a:rPr>
              <a:t>3.</a:t>
            </a:r>
            <a:r>
              <a:rPr lang="zh-TW" altLang="en-US" sz="2800" dirty="0" smtClean="0">
                <a:solidFill>
                  <a:schemeClr val="bg1"/>
                </a:solidFill>
              </a:rPr>
              <a:t>陳</a:t>
            </a:r>
            <a:r>
              <a:rPr lang="zh-TW" altLang="en-US" sz="2800" dirty="0">
                <a:solidFill>
                  <a:schemeClr val="bg1"/>
                </a:solidFill>
              </a:rPr>
              <a:t>之藩</a:t>
            </a:r>
            <a:r>
              <a:rPr lang="en-US" altLang="zh-TW" sz="2800" dirty="0">
                <a:solidFill>
                  <a:schemeClr val="bg1"/>
                </a:solidFill>
              </a:rPr>
              <a:t>—</a:t>
            </a:r>
            <a:r>
              <a:rPr lang="zh-TW" altLang="en-US" sz="2800" dirty="0">
                <a:solidFill>
                  <a:schemeClr val="bg1"/>
                </a:solidFill>
              </a:rPr>
              <a:t>熊</a:t>
            </a:r>
            <a:endParaRPr lang="en-US" altLang="zh-TW" sz="2800" dirty="0">
              <a:solidFill>
                <a:schemeClr val="bg1"/>
              </a:solidFill>
            </a:endParaRPr>
          </a:p>
          <a:p>
            <a:r>
              <a:rPr lang="en-US" altLang="zh-TW" sz="2800" dirty="0" smtClean="0">
                <a:solidFill>
                  <a:schemeClr val="bg1"/>
                </a:solidFill>
              </a:rPr>
              <a:t>4.</a:t>
            </a:r>
            <a:r>
              <a:rPr lang="zh-TW" altLang="en-US" sz="2800" dirty="0" smtClean="0">
                <a:solidFill>
                  <a:schemeClr val="bg1"/>
                </a:solidFill>
              </a:rPr>
              <a:t>陳</a:t>
            </a:r>
            <a:r>
              <a:rPr lang="zh-TW" altLang="en-US" sz="2800" dirty="0">
                <a:solidFill>
                  <a:schemeClr val="bg1"/>
                </a:solidFill>
              </a:rPr>
              <a:t>冠學</a:t>
            </a:r>
            <a:r>
              <a:rPr lang="en-US" altLang="zh-TW" sz="2800" dirty="0">
                <a:solidFill>
                  <a:schemeClr val="bg1"/>
                </a:solidFill>
              </a:rPr>
              <a:t>—</a:t>
            </a:r>
            <a:r>
              <a:rPr lang="zh-TW" altLang="en-US" sz="2800" dirty="0">
                <a:solidFill>
                  <a:schemeClr val="bg1"/>
                </a:solidFill>
              </a:rPr>
              <a:t>田園之秋</a:t>
            </a:r>
            <a:endParaRPr lang="en-US" altLang="zh-TW" sz="2800" dirty="0">
              <a:solidFill>
                <a:schemeClr val="bg1"/>
              </a:solidFill>
            </a:endParaRPr>
          </a:p>
          <a:p>
            <a:r>
              <a:rPr lang="en-US" altLang="zh-TW" sz="2800" dirty="0" smtClean="0">
                <a:solidFill>
                  <a:schemeClr val="bg1"/>
                </a:solidFill>
              </a:rPr>
              <a:t>5.</a:t>
            </a:r>
            <a:r>
              <a:rPr lang="zh-TW" altLang="en-US" sz="2800" dirty="0" smtClean="0">
                <a:solidFill>
                  <a:schemeClr val="bg1"/>
                </a:solidFill>
              </a:rPr>
              <a:t>琦</a:t>
            </a:r>
            <a:r>
              <a:rPr lang="zh-TW" altLang="en-US" sz="2800" dirty="0">
                <a:solidFill>
                  <a:schemeClr val="bg1"/>
                </a:solidFill>
              </a:rPr>
              <a:t>君</a:t>
            </a:r>
            <a:r>
              <a:rPr lang="en-US" altLang="zh-TW" sz="2800" dirty="0">
                <a:solidFill>
                  <a:schemeClr val="bg1"/>
                </a:solidFill>
              </a:rPr>
              <a:t>—</a:t>
            </a:r>
            <a:r>
              <a:rPr lang="zh-TW" altLang="en-US" sz="2800" dirty="0">
                <a:solidFill>
                  <a:schemeClr val="bg1"/>
                </a:solidFill>
              </a:rPr>
              <a:t>散文集</a:t>
            </a:r>
            <a:endParaRPr lang="en-US" altLang="zh-TW" sz="2800" dirty="0">
              <a:solidFill>
                <a:schemeClr val="bg1"/>
              </a:solidFill>
            </a:endParaRPr>
          </a:p>
          <a:p>
            <a:r>
              <a:rPr lang="en-US" altLang="zh-TW" sz="2800" dirty="0" smtClean="0">
                <a:solidFill>
                  <a:schemeClr val="bg1"/>
                </a:solidFill>
              </a:rPr>
              <a:t>6.</a:t>
            </a:r>
            <a:r>
              <a:rPr lang="zh-TW" altLang="en-US" sz="2800" dirty="0" smtClean="0">
                <a:solidFill>
                  <a:schemeClr val="bg1"/>
                </a:solidFill>
              </a:rPr>
              <a:t>余光中</a:t>
            </a:r>
            <a:r>
              <a:rPr lang="en-US" altLang="zh-TW" sz="2800" dirty="0">
                <a:solidFill>
                  <a:schemeClr val="bg1"/>
                </a:solidFill>
              </a:rPr>
              <a:t>—</a:t>
            </a:r>
            <a:r>
              <a:rPr lang="zh-TW" altLang="en-US" sz="2800" dirty="0">
                <a:solidFill>
                  <a:schemeClr val="bg1"/>
                </a:solidFill>
              </a:rPr>
              <a:t>散文集</a:t>
            </a:r>
          </a:p>
        </p:txBody>
      </p:sp>
      <p:sp>
        <p:nvSpPr>
          <p:cNvPr id="14" name="文本框 11"/>
          <p:cNvSpPr txBox="1"/>
          <p:nvPr/>
        </p:nvSpPr>
        <p:spPr>
          <a:xfrm>
            <a:off x="9287384" y="49284"/>
            <a:ext cx="646247" cy="812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rgbClr val="A6A6A6"/>
                </a:solidFill>
              </a:rPr>
              <a:t>結果</a:t>
            </a:r>
            <a:endParaRPr kumimoji="1" lang="en-US" altLang="zh-TW" dirty="0">
              <a:solidFill>
                <a:srgbClr val="A6A6A6"/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zh-TW" altLang="en-US" dirty="0">
                <a:solidFill>
                  <a:srgbClr val="A6A6A6"/>
                </a:solidFill>
              </a:rPr>
              <a:t>討論</a:t>
            </a:r>
            <a:endParaRPr kumimoji="1" lang="zh-CN" altLang="en-US" dirty="0">
              <a:solidFill>
                <a:srgbClr val="A6A6A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7623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</TotalTime>
  <Words>773</Words>
  <Application>Microsoft Office PowerPoint</Application>
  <PresentationFormat>自訂</PresentationFormat>
  <Paragraphs>192</Paragraphs>
  <Slides>15</Slides>
  <Notes>6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16" baseType="lpstr"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b05207017@gmail.com</dc:creator>
  <cp:lastModifiedBy>Christine Lin</cp:lastModifiedBy>
  <cp:revision>20</cp:revision>
  <dcterms:created xsi:type="dcterms:W3CDTF">2018-06-20T11:49:02Z</dcterms:created>
  <dcterms:modified xsi:type="dcterms:W3CDTF">2018-06-20T15:12:29Z</dcterms:modified>
</cp:coreProperties>
</file>

<file path=docProps/thumbnail.jpeg>
</file>